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9" r:id="rId2"/>
    <p:sldId id="271" r:id="rId3"/>
    <p:sldId id="292" r:id="rId4"/>
    <p:sldId id="360" r:id="rId5"/>
    <p:sldId id="290" r:id="rId6"/>
    <p:sldId id="334" r:id="rId7"/>
    <p:sldId id="335" r:id="rId8"/>
    <p:sldId id="359" r:id="rId9"/>
    <p:sldId id="376" r:id="rId10"/>
    <p:sldId id="339" r:id="rId11"/>
    <p:sldId id="295" r:id="rId12"/>
    <p:sldId id="340" r:id="rId13"/>
    <p:sldId id="346" r:id="rId14"/>
    <p:sldId id="361" r:id="rId15"/>
    <p:sldId id="347" r:id="rId16"/>
    <p:sldId id="377" r:id="rId17"/>
    <p:sldId id="351" r:id="rId18"/>
    <p:sldId id="367" r:id="rId19"/>
    <p:sldId id="368" r:id="rId20"/>
    <p:sldId id="369" r:id="rId21"/>
    <p:sldId id="370" r:id="rId22"/>
    <p:sldId id="371" r:id="rId23"/>
    <p:sldId id="299" r:id="rId24"/>
    <p:sldId id="354" r:id="rId25"/>
    <p:sldId id="355" r:id="rId26"/>
    <p:sldId id="372" r:id="rId27"/>
    <p:sldId id="300" r:id="rId28"/>
    <p:sldId id="311" r:id="rId29"/>
    <p:sldId id="378" r:id="rId30"/>
    <p:sldId id="357" r:id="rId31"/>
    <p:sldId id="29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BFBFBF"/>
    <a:srgbClr val="548235"/>
    <a:srgbClr val="458BCB"/>
    <a:srgbClr val="4C92D2"/>
    <a:srgbClr val="5B9BD5"/>
    <a:srgbClr val="D2DEEF"/>
    <a:srgbClr val="C8C4BC"/>
    <a:srgbClr val="131426"/>
    <a:srgbClr val="E74C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78566" autoAdjust="0"/>
  </p:normalViewPr>
  <p:slideViewPr>
    <p:cSldViewPr snapToGrid="0">
      <p:cViewPr varScale="1">
        <p:scale>
          <a:sx n="128" d="100"/>
          <a:sy n="128" d="100"/>
        </p:scale>
        <p:origin x="2646" y="12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t>2020/11/27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t>‹#›</a:t>
            </a:fld>
            <a:endParaRPr lang="zh-CN" altLang="en-US"/>
          </a:p>
        </p:txBody>
      </p:sp>
    </p:spTree>
    <p:extLst>
      <p:ext uri="{BB962C8B-B14F-4D97-AF65-F5344CB8AC3E}">
        <p14:creationId xmlns:p14="http://schemas.microsoft.com/office/powerpoint/2010/main" val="410283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ctr"/>
            <a:r>
              <a:rPr lang="zh-CN" altLang="en-US" dirty="0"/>
              <a:t>大家好，我是王之畅</a:t>
            </a:r>
            <a:r>
              <a:rPr lang="zh-CN" altLang="en-US"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，今天主要给大家介绍一篇关于城市计算领域中大规模交通信号灯控制的论文</a:t>
            </a:r>
            <a:r>
              <a:rPr lang="en-US" altLang="zh-CN"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a:t>
            </a:r>
            <a:r>
              <a:rPr lang="en-US" altLang="zh-CN" sz="1200" b="0" i="0" u="none" strike="noStrike" baseline="0" dirty="0" err="1">
                <a:solidFill>
                  <a:schemeClr val="bg1"/>
                </a:solidFill>
                <a:latin typeface="LinBiolinumTB"/>
              </a:rPr>
              <a:t>CoLight</a:t>
            </a:r>
            <a:r>
              <a:rPr lang="en-US" altLang="zh-CN" sz="1200" b="0" i="0" u="none" strike="noStrike" baseline="0" dirty="0">
                <a:solidFill>
                  <a:schemeClr val="bg1"/>
                </a:solidFill>
                <a:latin typeface="LinBiolinumTB"/>
              </a:rPr>
              <a:t>: Learning Network-level Cooperation </a:t>
            </a:r>
            <a:r>
              <a:rPr lang="en-US" altLang="zh-CN" sz="1200" b="0" i="0" u="none" strike="noStrike" baseline="0" dirty="0" err="1">
                <a:solidFill>
                  <a:schemeClr val="bg1"/>
                </a:solidFill>
                <a:latin typeface="LinBiolinumTB"/>
              </a:rPr>
              <a:t>forTraffic</a:t>
            </a:r>
            <a:r>
              <a:rPr lang="en-US" altLang="zh-CN" sz="1200" b="0" i="0" u="none" strike="noStrike" baseline="0" dirty="0">
                <a:solidFill>
                  <a:schemeClr val="bg1"/>
                </a:solidFill>
                <a:latin typeface="LinBiolinumTB"/>
              </a:rPr>
              <a:t> Signal Control</a:t>
            </a:r>
            <a:endParaRPr lang="en-US" altLang="zh-CN" sz="1200" b="1" dirty="0">
              <a:solidFill>
                <a:schemeClr val="bg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a:t>
            </a:r>
            <a:r>
              <a:rPr lang="zh-CN" altLang="en-US"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，该文章发表在</a:t>
            </a:r>
            <a:r>
              <a:rPr lang="en-US" altLang="zh-CN"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2019</a:t>
            </a:r>
            <a:r>
              <a:rPr lang="zh-CN" altLang="en-US"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年的</a:t>
            </a:r>
            <a:r>
              <a:rPr lang="en-US" altLang="zh-CN"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CIKM </a:t>
            </a:r>
            <a:r>
              <a:rPr lang="zh-CN" altLang="en-US"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上。</a:t>
            </a:r>
            <a:endParaRPr lang="en-US" altLang="zh-CN" sz="1200" b="0"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a:t>
            </a:fld>
            <a:endParaRPr lang="zh-CN" altLang="en-US"/>
          </a:p>
        </p:txBody>
      </p:sp>
    </p:spTree>
    <p:extLst>
      <p:ext uri="{BB962C8B-B14F-4D97-AF65-F5344CB8AC3E}">
        <p14:creationId xmlns:p14="http://schemas.microsoft.com/office/powerpoint/2010/main" val="57950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刚刚的方法是单智能体，</a:t>
            </a:r>
            <a:r>
              <a:rPr lang="en-US" altLang="zh-CN" dirty="0"/>
              <a:t>6</a:t>
            </a:r>
            <a:r>
              <a:rPr lang="zh-CN" altLang="en-US" dirty="0"/>
              <a:t>个节点视作一个智能体，进行选择。一种是</a:t>
            </a:r>
            <a:r>
              <a:rPr lang="en-US" altLang="zh-CN" dirty="0"/>
              <a:t>center graph </a:t>
            </a:r>
            <a:r>
              <a:rPr lang="zh-CN" altLang="en-US" dirty="0"/>
              <a:t>强化学习模型， </a:t>
            </a:r>
            <a:r>
              <a:rPr lang="en-US" altLang="zh-CN" dirty="0"/>
              <a:t>Q </a:t>
            </a:r>
            <a:r>
              <a:rPr lang="zh-CN" altLang="en-US" dirty="0"/>
              <a:t>表非常大，不适合大规模</a:t>
            </a:r>
            <a:r>
              <a:rPr lang="en-US" altLang="zh-CN" dirty="0"/>
              <a:t>network</a:t>
            </a:r>
            <a:r>
              <a:rPr lang="zh-CN" altLang="en-US" dirty="0"/>
              <a:t>。主干道，上下游，个体训练，没有办法考虑到节点的权重。同时跟时间性相关，用</a:t>
            </a:r>
            <a:r>
              <a:rPr lang="en-US" altLang="zh-CN" dirty="0"/>
              <a:t>q</a:t>
            </a:r>
            <a:r>
              <a:rPr lang="zh-CN" altLang="en-US" dirty="0"/>
              <a:t>表去理解，即使训练出来一个非常好的决策，他的权重信息应当随着时间变化，比如早高峰的时候有一边权重大，</a:t>
            </a:r>
            <a:r>
              <a:rPr lang="en-US" altLang="zh-CN" dirty="0"/>
              <a:t>[1211]</a:t>
            </a:r>
            <a:r>
              <a:rPr lang="zh-CN" altLang="en-US" dirty="0"/>
              <a:t>但是在我们建模的时候没有考虑早高峰的参数的当你晚高峰的时候</a:t>
            </a:r>
            <a:r>
              <a:rPr lang="en-US" altLang="zh-CN" dirty="0"/>
              <a:t>2111</a:t>
            </a:r>
            <a:r>
              <a:rPr lang="zh-CN" altLang="en-US" dirty="0"/>
              <a:t>，他就没有办法表示了，除非对权重增加时间参数，又要增加计算成本了，同时像</a:t>
            </a:r>
            <a:r>
              <a:rPr lang="en-US" altLang="zh-CN" dirty="0"/>
              <a:t>A</a:t>
            </a:r>
            <a:r>
              <a:rPr lang="zh-CN" altLang="en-US" dirty="0"/>
              <a:t>和</a:t>
            </a:r>
            <a:r>
              <a:rPr lang="en-US" altLang="zh-CN" dirty="0"/>
              <a:t>B</a:t>
            </a:r>
            <a:r>
              <a:rPr lang="zh-CN" altLang="en-US" dirty="0"/>
              <a:t>如果我们设置影响权重参数的话，他是没有办法共权重参数的，这样相当于对于每一个</a:t>
            </a:r>
            <a:r>
              <a:rPr lang="en-US" altLang="zh-CN" dirty="0"/>
              <a:t>intersection</a:t>
            </a:r>
            <a:r>
              <a:rPr lang="zh-CN" altLang="en-US" dirty="0"/>
              <a:t>都要训练，决策机制过于复杂。所以我们的优化方向是在适应。。。</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10</a:t>
            </a:fld>
            <a:endParaRPr lang="zh-CN" altLang="en-US"/>
          </a:p>
        </p:txBody>
      </p:sp>
    </p:spTree>
    <p:extLst>
      <p:ext uri="{BB962C8B-B14F-4D97-AF65-F5344CB8AC3E}">
        <p14:creationId xmlns:p14="http://schemas.microsoft.com/office/powerpoint/2010/main" val="397597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下面具体展开介绍一下本文的模型</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11</a:t>
            </a:fld>
            <a:endParaRPr lang="zh-CN" altLang="en-US"/>
          </a:p>
        </p:txBody>
      </p:sp>
    </p:spTree>
    <p:extLst>
      <p:ext uri="{BB962C8B-B14F-4D97-AF65-F5344CB8AC3E}">
        <p14:creationId xmlns:p14="http://schemas.microsoft.com/office/powerpoint/2010/main" val="378144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12</a:t>
            </a:fld>
            <a:endParaRPr lang="zh-CN" altLang="en-US"/>
          </a:p>
        </p:txBody>
      </p:sp>
    </p:spTree>
    <p:extLst>
      <p:ext uri="{BB962C8B-B14F-4D97-AF65-F5344CB8AC3E}">
        <p14:creationId xmlns:p14="http://schemas.microsoft.com/office/powerpoint/2010/main" val="2429526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13</a:t>
            </a:fld>
            <a:endParaRPr lang="zh-CN" altLang="en-US"/>
          </a:p>
        </p:txBody>
      </p:sp>
    </p:spTree>
    <p:extLst>
      <p:ext uri="{BB962C8B-B14F-4D97-AF65-F5344CB8AC3E}">
        <p14:creationId xmlns:p14="http://schemas.microsoft.com/office/powerpoint/2010/main" val="3571732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City-flow</a:t>
            </a:r>
            <a:r>
              <a:rPr lang="zh-CN" altLang="en-US" dirty="0"/>
              <a:t>的优势，大了一些，差别其实不大，我认为更加重要的是他的接口部分数据交互部分。</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14</a:t>
            </a:fld>
            <a:endParaRPr lang="zh-CN" altLang="en-US"/>
          </a:p>
        </p:txBody>
      </p:sp>
    </p:spTree>
    <p:extLst>
      <p:ext uri="{BB962C8B-B14F-4D97-AF65-F5344CB8AC3E}">
        <p14:creationId xmlns:p14="http://schemas.microsoft.com/office/powerpoint/2010/main" val="410123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强化学习建模，首先介绍相关的参数，与基本的迭代思路，用</a:t>
            </a:r>
            <a:r>
              <a:rPr lang="en-US" altLang="zh-CN" dirty="0"/>
              <a:t>observation</a:t>
            </a:r>
            <a:r>
              <a:rPr lang="zh-CN" altLang="en-US" dirty="0"/>
              <a:t>而不是</a:t>
            </a:r>
            <a:r>
              <a:rPr lang="en-US" altLang="zh-CN" dirty="0"/>
              <a:t>state</a:t>
            </a:r>
            <a:r>
              <a:rPr lang="zh-CN" altLang="en-US" dirty="0"/>
              <a:t>的原因</a:t>
            </a:r>
            <a:r>
              <a:rPr lang="en-US" altLang="zh-CN" dirty="0"/>
              <a:t>——</a:t>
            </a:r>
            <a:r>
              <a:rPr lang="zh-CN" altLang="en-US" dirty="0"/>
              <a:t>？对每个</a:t>
            </a:r>
            <a:r>
              <a:rPr lang="en-US" altLang="zh-CN" dirty="0"/>
              <a:t>intersection</a:t>
            </a:r>
            <a:r>
              <a:rPr lang="zh-CN" altLang="en-US" dirty="0"/>
              <a:t>而言，确定多大的范围由实验确定，</a:t>
            </a:r>
            <a:r>
              <a:rPr lang="en-US" altLang="zh-CN" dirty="0"/>
              <a:t>action</a:t>
            </a:r>
            <a:r>
              <a:rPr lang="zh-CN" altLang="en-US" dirty="0"/>
              <a:t>对</a:t>
            </a:r>
            <a:r>
              <a:rPr lang="en-US" altLang="zh-CN" dirty="0"/>
              <a:t>phase</a:t>
            </a:r>
            <a:r>
              <a:rPr lang="zh-CN" altLang="en-US" dirty="0"/>
              <a:t>操作。</a:t>
            </a:r>
            <a:r>
              <a:rPr lang="en-US" altLang="zh-CN" dirty="0"/>
              <a:t>Reward</a:t>
            </a:r>
            <a:r>
              <a:rPr lang="zh-CN" altLang="en-US" dirty="0"/>
              <a:t>，</a:t>
            </a:r>
            <a:r>
              <a:rPr lang="en-US" altLang="zh-CN" dirty="0" err="1"/>
              <a:t>traveltime</a:t>
            </a:r>
            <a:r>
              <a:rPr lang="zh-CN" altLang="en-US" dirty="0"/>
              <a:t>衡量，但是太难算了，所以用道路的等待车辆的和来计算。</a:t>
            </a:r>
            <a:r>
              <a:rPr lang="en-US" altLang="zh-CN" dirty="0"/>
              <a:t>Y=1</a:t>
            </a:r>
            <a:r>
              <a:rPr lang="zh-CN" altLang="en-US" dirty="0"/>
              <a:t>，考虑久远，</a:t>
            </a:r>
            <a:r>
              <a:rPr lang="en-US" altLang="zh-CN" dirty="0"/>
              <a:t>=0</a:t>
            </a:r>
            <a:r>
              <a:rPr lang="zh-CN" altLang="en-US" dirty="0"/>
              <a:t>考虑当下。计算</a:t>
            </a:r>
            <a:r>
              <a:rPr lang="en-US" altLang="zh-CN" dirty="0"/>
              <a:t>G</a:t>
            </a:r>
            <a:r>
              <a:rPr lang="zh-CN" altLang="en-US" dirty="0"/>
              <a:t>长远的</a:t>
            </a:r>
            <a:r>
              <a:rPr lang="en-US" altLang="zh-CN" dirty="0"/>
              <a:t>reward</a:t>
            </a:r>
            <a:r>
              <a:rPr lang="zh-CN" altLang="en-US" dirty="0"/>
              <a:t>。但是由</a:t>
            </a:r>
            <a:r>
              <a:rPr lang="en-US" altLang="zh-CN" dirty="0"/>
              <a:t>bellman</a:t>
            </a:r>
            <a:r>
              <a:rPr lang="zh-CN" altLang="en-US" dirty="0"/>
              <a:t>方程去转换衡量。看一下运行过程，选择的策略是</a:t>
            </a:r>
            <a:r>
              <a:rPr lang="en-US" altLang="zh-CN" dirty="0" err="1"/>
              <a:t>epxlong</a:t>
            </a:r>
            <a:r>
              <a:rPr lang="en-US" altLang="zh-CN" dirty="0"/>
              <a:t>-greedy</a:t>
            </a:r>
            <a:r>
              <a:rPr lang="zh-CN" altLang="en-US" dirty="0"/>
              <a:t>，有</a:t>
            </a:r>
            <a:r>
              <a:rPr lang="en-US" altLang="zh-CN" dirty="0" err="1"/>
              <a:t>epxilong</a:t>
            </a:r>
            <a:r>
              <a:rPr lang="zh-CN" altLang="en-US" dirty="0"/>
              <a:t>的概率选择最优解，不然随机。但是不像</a:t>
            </a:r>
            <a:r>
              <a:rPr lang="en-US" altLang="zh-CN" dirty="0"/>
              <a:t>q </a:t>
            </a:r>
            <a:r>
              <a:rPr lang="zh-CN" altLang="en-US" dirty="0"/>
              <a:t>我们得到一个四元组，存在记忆回放池当中。以便后续计算。</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15</a:t>
            </a:fld>
            <a:endParaRPr lang="zh-CN" altLang="en-US"/>
          </a:p>
        </p:txBody>
      </p:sp>
    </p:spTree>
    <p:extLst>
      <p:ext uri="{BB962C8B-B14F-4D97-AF65-F5344CB8AC3E}">
        <p14:creationId xmlns:p14="http://schemas.microsoft.com/office/powerpoint/2010/main" val="3892722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ppt</a:t>
            </a:r>
            <a:r>
              <a:rPr lang="zh-CN" altLang="en-US" dirty="0"/>
              <a:t>上的迭代是对于一个特定的智能体而言的，环境中的智能体运行，给出四元组，放到记忆。。达到一定数量，去神经网络中训练，开始的时候实际网络就是目标网络，然后放到网络中计算</a:t>
            </a:r>
            <a:r>
              <a:rPr lang="en-US" altLang="zh-CN" dirty="0" err="1"/>
              <a:t>lossfunction</a:t>
            </a:r>
            <a:r>
              <a:rPr lang="en-US" altLang="zh-CN" dirty="0"/>
              <a:t> </a:t>
            </a:r>
            <a:r>
              <a:rPr lang="zh-CN" altLang="en-US" dirty="0"/>
              <a:t>更新，使得实际网络的参数更加拟合目标网络，之所以用两个网络是为了使网络可以快速收敛。对于单个</a:t>
            </a:r>
            <a:r>
              <a:rPr lang="en-US" altLang="zh-CN" dirty="0" err="1"/>
              <a:t>lossfucntion</a:t>
            </a:r>
            <a:r>
              <a:rPr lang="zh-CN" altLang="en-US" dirty="0"/>
              <a:t>的制定是之前和</a:t>
            </a:r>
            <a:r>
              <a:rPr lang="en-US" altLang="zh-CN" dirty="0"/>
              <a:t>q</a:t>
            </a:r>
            <a:r>
              <a:rPr lang="zh-CN" altLang="en-US" dirty="0"/>
              <a:t>值一样的表示方法，就是来源于</a:t>
            </a:r>
            <a:r>
              <a:rPr lang="en-US" altLang="zh-CN" dirty="0" err="1"/>
              <a:t>mellman</a:t>
            </a:r>
            <a:r>
              <a:rPr lang="zh-CN" altLang="en-US" dirty="0"/>
              <a:t>方程。当迭代拟合</a:t>
            </a:r>
            <a:r>
              <a:rPr lang="en-US" altLang="zh-CN" dirty="0"/>
              <a:t>N</a:t>
            </a:r>
            <a:r>
              <a:rPr lang="zh-CN" altLang="en-US" dirty="0"/>
              <a:t>个周期，将实际网络的值赋值给神经网络。如果我们单独的训练每一个智能体，就是之前说的</a:t>
            </a:r>
            <a:r>
              <a:rPr lang="en-US" altLang="zh-CN" dirty="0"/>
              <a:t>individual </a:t>
            </a:r>
            <a:r>
              <a:rPr lang="en-US" altLang="zh-CN" dirty="0" err="1"/>
              <a:t>Rl</a:t>
            </a:r>
            <a:r>
              <a:rPr lang="zh-CN" altLang="en-US" dirty="0"/>
              <a:t>，我们就很难以考虑周围节点的准确影响，我们真实在神经网络中训练的参数与</a:t>
            </a:r>
            <a:r>
              <a:rPr lang="en-US" altLang="zh-CN" dirty="0"/>
              <a:t>loss function</a:t>
            </a:r>
            <a:r>
              <a:rPr lang="zh-CN" altLang="en-US" dirty="0"/>
              <a:t>在本文的建模中是联合的。</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16</a:t>
            </a:fld>
            <a:endParaRPr lang="zh-CN" altLang="en-US"/>
          </a:p>
        </p:txBody>
      </p:sp>
    </p:spTree>
    <p:extLst>
      <p:ext uri="{BB962C8B-B14F-4D97-AF65-F5344CB8AC3E}">
        <p14:creationId xmlns:p14="http://schemas.microsoft.com/office/powerpoint/2010/main" val="2197587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而让节点可以关注到</a:t>
            </a:r>
            <a:r>
              <a:rPr lang="en-US" altLang="zh-CN" dirty="0" err="1"/>
              <a:t>lj</a:t>
            </a:r>
            <a:r>
              <a:rPr lang="zh-CN" altLang="en-US" dirty="0"/>
              <a:t>节点的信息，并进行联合运算则是用的</a:t>
            </a:r>
            <a:r>
              <a:rPr lang="en-US" altLang="zh-CN" dirty="0" err="1"/>
              <a:t>graphattention</a:t>
            </a:r>
            <a:r>
              <a:rPr lang="zh-CN" altLang="en-US" dirty="0"/>
              <a:t>机制。首先将状态进行建模，</a:t>
            </a:r>
            <a:r>
              <a:rPr lang="en-US" altLang="zh-CN" dirty="0"/>
              <a:t>node</a:t>
            </a:r>
            <a:r>
              <a:rPr lang="zh-CN" altLang="en-US" dirty="0"/>
              <a:t>的原始的</a:t>
            </a:r>
            <a:r>
              <a:rPr lang="en-US" altLang="zh-CN" dirty="0"/>
              <a:t>feature</a:t>
            </a:r>
            <a:r>
              <a:rPr lang="zh-CN" altLang="en-US" dirty="0"/>
              <a:t>可能不够好用，因此先用至少一层线性层来为每个</a:t>
            </a:r>
            <a:r>
              <a:rPr lang="en-US" altLang="zh-CN" dirty="0"/>
              <a:t>node</a:t>
            </a:r>
            <a:r>
              <a:rPr lang="zh-CN" altLang="en-US" dirty="0"/>
              <a:t>计算一个表达能力更强的</a:t>
            </a:r>
            <a:r>
              <a:rPr lang="en-US" altLang="zh-CN" dirty="0"/>
              <a:t>feature</a:t>
            </a:r>
            <a:r>
              <a:rPr lang="zh-CN" altLang="en-US" dirty="0"/>
              <a:t>，并使用</a:t>
            </a:r>
            <a:r>
              <a:rPr lang="en-US" altLang="zh-CN" dirty="0"/>
              <a:t>RELU</a:t>
            </a:r>
            <a:r>
              <a:rPr lang="zh-CN" altLang="en-US" dirty="0"/>
              <a:t>作为激活函数</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17</a:t>
            </a:fld>
            <a:endParaRPr lang="zh-CN" altLang="en-US"/>
          </a:p>
        </p:txBody>
      </p:sp>
    </p:spTree>
    <p:extLst>
      <p:ext uri="{BB962C8B-B14F-4D97-AF65-F5344CB8AC3E}">
        <p14:creationId xmlns:p14="http://schemas.microsoft.com/office/powerpoint/2010/main" val="270656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计算两个邻路口的注意力相关度，刻画注意力矩阵</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18</a:t>
            </a:fld>
            <a:endParaRPr lang="zh-CN" altLang="en-US"/>
          </a:p>
        </p:txBody>
      </p:sp>
    </p:spTree>
    <p:extLst>
      <p:ext uri="{BB962C8B-B14F-4D97-AF65-F5344CB8AC3E}">
        <p14:creationId xmlns:p14="http://schemas.microsoft.com/office/powerpoint/2010/main" val="2677997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归一化操作（输入映射到</a:t>
            </a:r>
            <a:r>
              <a:rPr lang="en-US" altLang="zh-CN" dirty="0"/>
              <a:t>0,1</a:t>
            </a:r>
            <a:r>
              <a:rPr lang="zh-CN" altLang="en-US" dirty="0"/>
              <a:t>上），选择多少个节点，由实验决定，并且有两种不同的选择方式，按照距离与按照层数，注意是包括自己的，发现</a:t>
            </a:r>
            <a:r>
              <a:rPr lang="en-US" altLang="zh-CN" dirty="0"/>
              <a:t>5</a:t>
            </a:r>
            <a:r>
              <a:rPr lang="zh-CN" altLang="en-US" dirty="0"/>
              <a:t>个最好。</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19</a:t>
            </a:fld>
            <a:endParaRPr lang="zh-CN" altLang="en-US"/>
          </a:p>
        </p:txBody>
      </p:sp>
    </p:spTree>
    <p:extLst>
      <p:ext uri="{BB962C8B-B14F-4D97-AF65-F5344CB8AC3E}">
        <p14:creationId xmlns:p14="http://schemas.microsoft.com/office/powerpoint/2010/main" val="240035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接下来，我将从以下</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个方面进行介绍</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a:t>
            </a:fld>
            <a:endParaRPr lang="zh-CN" altLang="en-US"/>
          </a:p>
        </p:txBody>
      </p:sp>
    </p:spTree>
    <p:extLst>
      <p:ext uri="{BB962C8B-B14F-4D97-AF65-F5344CB8AC3E}">
        <p14:creationId xmlns:p14="http://schemas.microsoft.com/office/powerpoint/2010/main" val="378160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关联邻节点，</a:t>
            </a:r>
            <a:r>
              <a:rPr lang="zh-CN" altLang="en-US" sz="1200" dirty="0">
                <a:solidFill>
                  <a:schemeClr val="bg1"/>
                </a:solidFill>
                <a:latin typeface="-apple-system"/>
              </a:rPr>
              <a:t>节点</a:t>
            </a:r>
            <a:r>
              <a:rPr lang="zh-CN" altLang="en-US" sz="1200" b="0" i="0" dirty="0">
                <a:solidFill>
                  <a:schemeClr val="bg1"/>
                </a:solidFill>
                <a:effectLst/>
                <a:latin typeface="-apple-system"/>
              </a:rPr>
              <a:t>输出</a:t>
            </a:r>
            <a:r>
              <a:rPr lang="en-US" altLang="zh-CN" sz="1200" b="0" i="0" dirty="0">
                <a:solidFill>
                  <a:schemeClr val="bg1"/>
                </a:solidFill>
                <a:effectLst/>
                <a:latin typeface="-apple-system"/>
              </a:rPr>
              <a:t>feature</a:t>
            </a:r>
            <a:r>
              <a:rPr lang="zh-CN" altLang="en-US" sz="1200" b="0" i="0" dirty="0">
                <a:solidFill>
                  <a:schemeClr val="bg1"/>
                </a:solidFill>
                <a:effectLst/>
                <a:latin typeface="-apple-system"/>
              </a:rPr>
              <a:t>与与之相邻的所有节点有关，是他们的线性和的非线性激活，这样</a:t>
            </a:r>
            <a:r>
              <a:rPr lang="en-US" altLang="zh-CN" sz="1200" b="0" i="0" dirty="0">
                <a:solidFill>
                  <a:schemeClr val="bg1"/>
                </a:solidFill>
                <a:effectLst/>
                <a:latin typeface="-apple-system"/>
              </a:rPr>
              <a:t>sum</a:t>
            </a:r>
            <a:r>
              <a:rPr lang="zh-CN" altLang="en-US" sz="1200" b="0" i="0" dirty="0">
                <a:solidFill>
                  <a:schemeClr val="bg1"/>
                </a:solidFill>
                <a:effectLst/>
                <a:latin typeface="-apple-system"/>
              </a:rPr>
              <a:t>的表示规避了我们之前说的邻节点的权重的影响，减少了开销，所以称之为</a:t>
            </a:r>
            <a:r>
              <a:rPr lang="en-US" altLang="zh-CN" sz="1200" b="0" i="0" dirty="0">
                <a:solidFill>
                  <a:schemeClr val="bg1"/>
                </a:solidFill>
                <a:effectLst/>
                <a:latin typeface="-apple-system"/>
              </a:rPr>
              <a:t>index-free</a:t>
            </a:r>
            <a:r>
              <a:rPr lang="zh-CN" altLang="en-US" sz="1200" b="0" i="0" dirty="0">
                <a:solidFill>
                  <a:schemeClr val="bg1"/>
                </a:solidFill>
                <a:effectLst/>
                <a:latin typeface="-apple-system"/>
              </a:rPr>
              <a:t>，这套表示方式对任意节点适用。</a:t>
            </a:r>
            <a:endParaRPr lang="zh-CN" altLang="en-US" sz="1200" dirty="0">
              <a:solidFill>
                <a:schemeClr val="bg1"/>
              </a:solidFill>
            </a:endParaRPr>
          </a:p>
          <a:p>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20</a:t>
            </a:fld>
            <a:endParaRPr lang="zh-CN" altLang="en-US"/>
          </a:p>
        </p:txBody>
      </p:sp>
    </p:spTree>
    <p:extLst>
      <p:ext uri="{BB962C8B-B14F-4D97-AF65-F5344CB8AC3E}">
        <p14:creationId xmlns:p14="http://schemas.microsoft.com/office/powerpoint/2010/main" val="127476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并且换用多头的方式，使得可以关注更多的方向，选择</a:t>
            </a:r>
            <a:r>
              <a:rPr lang="en-US" altLang="zh-CN" dirty="0"/>
              <a:t>5</a:t>
            </a:r>
            <a:r>
              <a:rPr lang="zh-CN" altLang="en-US" dirty="0"/>
              <a:t>个头</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21</a:t>
            </a:fld>
            <a:endParaRPr lang="zh-CN" altLang="en-US"/>
          </a:p>
        </p:txBody>
      </p:sp>
    </p:spTree>
    <p:extLst>
      <p:ext uri="{BB962C8B-B14F-4D97-AF65-F5344CB8AC3E}">
        <p14:creationId xmlns:p14="http://schemas.microsoft.com/office/powerpoint/2010/main" val="2212103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首先刻画</a:t>
            </a:r>
            <a:r>
              <a:rPr lang="en-US" altLang="zh-CN" dirty="0"/>
              <a:t>feature</a:t>
            </a:r>
            <a:r>
              <a:rPr lang="zh-CN" altLang="en-US" dirty="0"/>
              <a:t>，多注意头</a:t>
            </a:r>
            <a:r>
              <a:rPr lang="en-US" altLang="zh-CN" dirty="0"/>
              <a:t>gat</a:t>
            </a:r>
            <a:r>
              <a:rPr lang="zh-CN" altLang="en-US" dirty="0"/>
              <a:t>网络，共</a:t>
            </a:r>
            <a:r>
              <a:rPr lang="en-US" altLang="zh-CN" dirty="0"/>
              <a:t>l</a:t>
            </a:r>
            <a:r>
              <a:rPr lang="zh-CN" altLang="en-US" dirty="0"/>
              <a:t>个，线性表示</a:t>
            </a:r>
            <a:r>
              <a:rPr lang="en-US" altLang="zh-CN" dirty="0"/>
              <a:t>q</a:t>
            </a:r>
            <a:r>
              <a:rPr lang="zh-CN" altLang="en-US" dirty="0"/>
              <a:t>（</a:t>
            </a:r>
            <a:r>
              <a:rPr lang="en-US" altLang="zh-CN" dirty="0"/>
              <a:t>o</a:t>
            </a:r>
            <a:r>
              <a:rPr lang="zh-CN" altLang="en-US" dirty="0"/>
              <a:t>），最后是</a:t>
            </a:r>
            <a:r>
              <a:rPr lang="en-US" altLang="zh-CN" dirty="0" err="1"/>
              <a:t>lossfunction</a:t>
            </a:r>
            <a:r>
              <a:rPr lang="zh-CN" altLang="en-US" dirty="0"/>
              <a:t>的表达式</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22</a:t>
            </a:fld>
            <a:endParaRPr lang="zh-CN" altLang="en-US"/>
          </a:p>
        </p:txBody>
      </p:sp>
    </p:spTree>
    <p:extLst>
      <p:ext uri="{BB962C8B-B14F-4D97-AF65-F5344CB8AC3E}">
        <p14:creationId xmlns:p14="http://schemas.microsoft.com/office/powerpoint/2010/main" val="1896198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23</a:t>
            </a:fld>
            <a:endParaRPr lang="zh-CN" altLang="en-US"/>
          </a:p>
        </p:txBody>
      </p:sp>
    </p:spTree>
    <p:extLst>
      <p:ext uri="{BB962C8B-B14F-4D97-AF65-F5344CB8AC3E}">
        <p14:creationId xmlns:p14="http://schemas.microsoft.com/office/powerpoint/2010/main" val="386959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24</a:t>
            </a:fld>
            <a:endParaRPr lang="zh-CN" altLang="en-US"/>
          </a:p>
        </p:txBody>
      </p:sp>
    </p:spTree>
    <p:extLst>
      <p:ext uri="{BB962C8B-B14F-4D97-AF65-F5344CB8AC3E}">
        <p14:creationId xmlns:p14="http://schemas.microsoft.com/office/powerpoint/2010/main" val="1767618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两个刻画方式都很好，</a:t>
            </a:r>
            <a:r>
              <a:rPr lang="en-US" altLang="zh-CN" b="0" i="0" dirty="0" err="1">
                <a:solidFill>
                  <a:srgbClr val="333333"/>
                </a:solidFill>
                <a:effectLst/>
                <a:latin typeface="Open Sans" panose="020B0606030504020204" pitchFamily="34" charset="0"/>
              </a:rPr>
              <a:t>cgrl</a:t>
            </a:r>
            <a:r>
              <a:rPr lang="zh-CN" altLang="en-US" b="0" i="0" dirty="0">
                <a:solidFill>
                  <a:srgbClr val="333333"/>
                </a:solidFill>
                <a:effectLst/>
                <a:latin typeface="Open Sans" panose="020B0606030504020204" pitchFamily="34" charset="0"/>
              </a:rPr>
              <a:t>单一智能体，应该是由于计算原因，迭代次数不够</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25</a:t>
            </a:fld>
            <a:endParaRPr lang="zh-CN" altLang="en-US"/>
          </a:p>
        </p:txBody>
      </p:sp>
    </p:spTree>
    <p:extLst>
      <p:ext uri="{BB962C8B-B14F-4D97-AF65-F5344CB8AC3E}">
        <p14:creationId xmlns:p14="http://schemas.microsoft.com/office/powerpoint/2010/main" val="3949234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收敛快，稳定性好</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26</a:t>
            </a:fld>
            <a:endParaRPr lang="zh-CN" altLang="en-US"/>
          </a:p>
        </p:txBody>
      </p:sp>
    </p:spTree>
    <p:extLst>
      <p:ext uri="{BB962C8B-B14F-4D97-AF65-F5344CB8AC3E}">
        <p14:creationId xmlns:p14="http://schemas.microsoft.com/office/powerpoint/2010/main" val="188895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最后，进行一下总结。</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27</a:t>
            </a:fld>
            <a:endParaRPr lang="zh-CN" altLang="en-US"/>
          </a:p>
        </p:txBody>
      </p:sp>
    </p:spTree>
    <p:extLst>
      <p:ext uri="{BB962C8B-B14F-4D97-AF65-F5344CB8AC3E}">
        <p14:creationId xmlns:p14="http://schemas.microsoft.com/office/powerpoint/2010/main" val="2526465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28</a:t>
            </a:fld>
            <a:endParaRPr lang="zh-CN" altLang="en-US"/>
          </a:p>
        </p:txBody>
      </p:sp>
    </p:spTree>
    <p:extLst>
      <p:ext uri="{BB962C8B-B14F-4D97-AF65-F5344CB8AC3E}">
        <p14:creationId xmlns:p14="http://schemas.microsoft.com/office/powerpoint/2010/main" val="3584635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29</a:t>
            </a:fld>
            <a:endParaRPr lang="zh-CN" altLang="en-US"/>
          </a:p>
        </p:txBody>
      </p:sp>
    </p:spTree>
    <p:extLst>
      <p:ext uri="{BB962C8B-B14F-4D97-AF65-F5344CB8AC3E}">
        <p14:creationId xmlns:p14="http://schemas.microsoft.com/office/powerpoint/2010/main" val="1665137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a:t>
            </a:r>
            <a:r>
              <a:rPr lang="zh-CN" altLang="en-US" sz="1200" kern="1200" dirty="0">
                <a:solidFill>
                  <a:schemeClr val="tx1"/>
                </a:solidFill>
                <a:effectLst/>
                <a:latin typeface="+mn-lt"/>
                <a:ea typeface="+mn-ea"/>
                <a:cs typeface="+mn-cs"/>
              </a:rPr>
              <a:t>介绍</a:t>
            </a:r>
            <a:r>
              <a:rPr lang="zh-CN" altLang="zh-CN" sz="1200" kern="1200" dirty="0">
                <a:solidFill>
                  <a:schemeClr val="tx1"/>
                </a:solidFill>
                <a:effectLst/>
                <a:latin typeface="+mn-lt"/>
                <a:ea typeface="+mn-ea"/>
                <a:cs typeface="+mn-cs"/>
              </a:rPr>
              <a:t>研究背景</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a:t>
            </a:fld>
            <a:endParaRPr lang="zh-CN" altLang="en-US"/>
          </a:p>
        </p:txBody>
      </p:sp>
    </p:spTree>
    <p:extLst>
      <p:ext uri="{BB962C8B-B14F-4D97-AF65-F5344CB8AC3E}">
        <p14:creationId xmlns:p14="http://schemas.microsoft.com/office/powerpoint/2010/main" val="108149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30</a:t>
            </a:fld>
            <a:endParaRPr lang="zh-CN" altLang="en-US"/>
          </a:p>
        </p:txBody>
      </p:sp>
    </p:spTree>
    <p:extLst>
      <p:ext uri="{BB962C8B-B14F-4D97-AF65-F5344CB8AC3E}">
        <p14:creationId xmlns:p14="http://schemas.microsoft.com/office/powerpoint/2010/main" val="2492602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31</a:t>
            </a:fld>
            <a:endParaRPr lang="zh-CN" altLang="en-US"/>
          </a:p>
        </p:txBody>
      </p:sp>
    </p:spTree>
    <p:extLst>
      <p:ext uri="{BB962C8B-B14F-4D97-AF65-F5344CB8AC3E}">
        <p14:creationId xmlns:p14="http://schemas.microsoft.com/office/powerpoint/2010/main" val="124593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那么如何进行大规模的信号灯控制是一个非常值得研究的课题</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4</a:t>
            </a:fld>
            <a:endParaRPr lang="zh-CN" altLang="en-US"/>
          </a:p>
        </p:txBody>
      </p:sp>
    </p:spTree>
    <p:extLst>
      <p:ext uri="{BB962C8B-B14F-4D97-AF65-F5344CB8AC3E}">
        <p14:creationId xmlns:p14="http://schemas.microsoft.com/office/powerpoint/2010/main" val="196703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从论文的标题上获得研究的内容  网络级别的协同控制  目标是交通信号控制，也就是传统意义上的红绿灯</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5</a:t>
            </a:fld>
            <a:endParaRPr lang="zh-CN" altLang="en-US"/>
          </a:p>
        </p:txBody>
      </p:sp>
    </p:spTree>
    <p:extLst>
      <p:ext uri="{BB962C8B-B14F-4D97-AF65-F5344CB8AC3E}">
        <p14:creationId xmlns:p14="http://schemas.microsoft.com/office/powerpoint/2010/main" val="1796409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研究对象是</a:t>
            </a:r>
            <a:r>
              <a:rPr lang="en-US" altLang="zh-CN" dirty="0"/>
              <a:t>traffic network </a:t>
            </a:r>
            <a:r>
              <a:rPr lang="zh-CN" altLang="en-US" dirty="0"/>
              <a:t>，其中我们研究的是每个</a:t>
            </a:r>
            <a:r>
              <a:rPr lang="en-US" altLang="zh-CN" dirty="0"/>
              <a:t>intersection</a:t>
            </a:r>
            <a:r>
              <a:rPr lang="zh-CN" altLang="en-US" dirty="0"/>
              <a:t>要如何去做出决策，每个</a:t>
            </a:r>
            <a:r>
              <a:rPr lang="en-US" altLang="zh-CN" dirty="0"/>
              <a:t>intersection </a:t>
            </a:r>
            <a:r>
              <a:rPr lang="zh-CN" altLang="en-US" dirty="0"/>
              <a:t>包含</a:t>
            </a:r>
            <a:r>
              <a:rPr lang="en-US" altLang="zh-CN" dirty="0"/>
              <a:t>phase</a:t>
            </a:r>
            <a:r>
              <a:rPr lang="zh-CN" altLang="en-US" dirty="0"/>
              <a:t>，也就是相位，表示导通情况，</a:t>
            </a:r>
            <a:r>
              <a:rPr lang="en-US" altLang="zh-CN" dirty="0"/>
              <a:t>4</a:t>
            </a:r>
            <a:r>
              <a:rPr lang="zh-CN" altLang="en-US" dirty="0"/>
              <a:t>相位，对于图中，</a:t>
            </a:r>
            <a:r>
              <a:rPr lang="en-US" altLang="zh-CN" dirty="0"/>
              <a:t>2</a:t>
            </a:r>
            <a:r>
              <a:rPr lang="zh-CN" altLang="en-US" dirty="0"/>
              <a:t>相位导通即</a:t>
            </a:r>
            <a:r>
              <a:rPr lang="en-US" altLang="zh-CN" dirty="0"/>
              <a:t>[0,1,0,0]</a:t>
            </a:r>
            <a:r>
              <a:rPr lang="zh-CN" altLang="en-US" dirty="0"/>
              <a:t>的状态。方便表示冲突，便于后续计算</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6</a:t>
            </a:fld>
            <a:endParaRPr lang="zh-CN" altLang="en-US"/>
          </a:p>
        </p:txBody>
      </p:sp>
    </p:spTree>
    <p:extLst>
      <p:ext uri="{BB962C8B-B14F-4D97-AF65-F5344CB8AC3E}">
        <p14:creationId xmlns:p14="http://schemas.microsoft.com/office/powerpoint/2010/main" val="780095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1996</a:t>
            </a:r>
            <a:r>
              <a:rPr lang="zh-CN" altLang="en-US" dirty="0"/>
              <a:t>年提出的算法，不适合网络结构</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7</a:t>
            </a:fld>
            <a:endParaRPr lang="zh-CN" altLang="en-US"/>
          </a:p>
        </p:txBody>
      </p:sp>
    </p:spTree>
    <p:extLst>
      <p:ext uri="{BB962C8B-B14F-4D97-AF65-F5344CB8AC3E}">
        <p14:creationId xmlns:p14="http://schemas.microsoft.com/office/powerpoint/2010/main" val="231938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较为新颖，业界常用。最小化压力。朝着压力减小的方向更新。 结合上</a:t>
            </a:r>
            <a:r>
              <a:rPr lang="en-US" altLang="zh-CN" dirty="0"/>
              <a:t>RL</a:t>
            </a:r>
            <a:r>
              <a:rPr lang="zh-CN" altLang="en-US" dirty="0"/>
              <a:t>解决局部最优解的问题，提出</a:t>
            </a:r>
            <a:r>
              <a:rPr lang="en-US" altLang="zh-CN" dirty="0" err="1"/>
              <a:t>presslight</a:t>
            </a:r>
            <a:r>
              <a:rPr lang="zh-CN" altLang="en-US" dirty="0"/>
              <a:t>的方法，发了顶会。</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8</a:t>
            </a:fld>
            <a:endParaRPr lang="zh-CN" altLang="en-US"/>
          </a:p>
        </p:txBody>
      </p:sp>
    </p:spTree>
    <p:extLst>
      <p:ext uri="{BB962C8B-B14F-4D97-AF65-F5344CB8AC3E}">
        <p14:creationId xmlns:p14="http://schemas.microsoft.com/office/powerpoint/2010/main" val="1717954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用一个简单的例子解释强化学习在交通信号控制领域的应用。学习</a:t>
            </a:r>
            <a:r>
              <a:rPr lang="en-US" altLang="zh-CN" dirty="0"/>
              <a:t>q</a:t>
            </a:r>
            <a:r>
              <a:rPr lang="zh-CN" altLang="en-US" dirty="0"/>
              <a:t>表。</a:t>
            </a:r>
            <a:r>
              <a:rPr lang="en-US" altLang="zh-CN" dirty="0"/>
              <a:t>q</a:t>
            </a:r>
            <a:r>
              <a:rPr lang="zh-CN" altLang="en-US" dirty="0"/>
              <a:t>表为</a:t>
            </a:r>
            <a:r>
              <a:rPr lang="en-US" altLang="zh-CN" dirty="0"/>
              <a:t>——</a:t>
            </a:r>
            <a:r>
              <a:rPr lang="zh-CN" altLang="en-US" dirty="0"/>
              <a:t>。这个公式来源于</a:t>
            </a:r>
            <a:r>
              <a:rPr lang="en-US" altLang="zh-CN" dirty="0"/>
              <a:t>bellman</a:t>
            </a:r>
            <a:r>
              <a:rPr lang="zh-CN" altLang="en-US" dirty="0"/>
              <a:t>方程，表示在</a:t>
            </a:r>
            <a:r>
              <a:rPr lang="en-US" altLang="zh-CN" dirty="0" err="1"/>
              <a:t>markov</a:t>
            </a:r>
            <a:r>
              <a:rPr lang="zh-CN" altLang="en-US" dirty="0"/>
              <a:t>链的过程中下一个的最优解的迭代状态，以一个</a:t>
            </a:r>
            <a:r>
              <a:rPr lang="en-US" altLang="zh-CN" dirty="0"/>
              <a:t>6</a:t>
            </a:r>
            <a:r>
              <a:rPr lang="zh-CN" altLang="en-US" dirty="0"/>
              <a:t>个路网的</a:t>
            </a:r>
            <a:r>
              <a:rPr lang="en-US" altLang="zh-CN" dirty="0"/>
              <a:t>traffic network</a:t>
            </a:r>
            <a:r>
              <a:rPr lang="zh-CN" altLang="en-US" dirty="0"/>
              <a:t>为例。状态</a:t>
            </a:r>
            <a:r>
              <a:rPr lang="en-US" altLang="zh-CN" dirty="0"/>
              <a:t>-action</a:t>
            </a:r>
            <a:r>
              <a:rPr lang="zh-CN" altLang="en-US" dirty="0"/>
              <a:t>集合，</a:t>
            </a:r>
            <a:r>
              <a:rPr lang="en-US" altLang="zh-CN" dirty="0"/>
              <a:t>q</a:t>
            </a:r>
            <a:r>
              <a:rPr lang="zh-CN" altLang="en-US" dirty="0"/>
              <a:t>函数空的，随便选择，根据</a:t>
            </a:r>
            <a:r>
              <a:rPr lang="en-US" altLang="zh-CN" dirty="0"/>
              <a:t>reward</a:t>
            </a:r>
            <a:r>
              <a:rPr lang="zh-CN" altLang="en-US" dirty="0"/>
              <a:t>更新</a:t>
            </a:r>
            <a:r>
              <a:rPr lang="en-US" altLang="zh-CN" dirty="0"/>
              <a:t>q</a:t>
            </a:r>
            <a:r>
              <a:rPr lang="zh-CN" altLang="en-US" dirty="0"/>
              <a:t>表，然后依次迭代，我们这样之后有值了，就可以持续迭代，</a:t>
            </a:r>
            <a:r>
              <a:rPr lang="en-US" altLang="zh-CN" dirty="0"/>
              <a:t>q</a:t>
            </a:r>
            <a:r>
              <a:rPr lang="zh-CN" altLang="en-US" dirty="0"/>
              <a:t>值不为</a:t>
            </a:r>
            <a:r>
              <a:rPr lang="en-US" altLang="zh-CN" dirty="0"/>
              <a:t>0.</a:t>
            </a:r>
            <a:r>
              <a:rPr lang="zh-CN" altLang="en-US" dirty="0"/>
              <a:t>最终得到决策</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9</a:t>
            </a:fld>
            <a:endParaRPr lang="zh-CN" altLang="en-US"/>
          </a:p>
        </p:txBody>
      </p:sp>
    </p:spTree>
    <p:extLst>
      <p:ext uri="{BB962C8B-B14F-4D97-AF65-F5344CB8AC3E}">
        <p14:creationId xmlns:p14="http://schemas.microsoft.com/office/powerpoint/2010/main" val="410411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678881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3034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68928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3554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323805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359713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4819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586056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52195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69060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1B39401-49A5-4516-A68F-54744A6B47CE}" type="datetimeFigureOut">
              <a:rPr lang="zh-CN" altLang="en-US" smtClean="0"/>
              <a:t>2020/11/27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5129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39401-49A5-4516-A68F-54744A6B47CE}" type="datetimeFigureOut">
              <a:rPr lang="zh-CN" altLang="en-US" smtClean="0"/>
              <a:t>2020/11/27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9A888-F0A6-497F-A203-744BF10280CF}" type="slidenum">
              <a:rPr lang="zh-CN" altLang="en-US" smtClean="0"/>
              <a:t>‹#›</a:t>
            </a:fld>
            <a:endParaRPr lang="zh-CN" altLang="en-US"/>
          </a:p>
        </p:txBody>
      </p:sp>
      <p:sp>
        <p:nvSpPr>
          <p:cNvPr id="7" name="矩形 6"/>
          <p:cNvSpPr/>
          <p:nvPr userDrawn="1"/>
        </p:nvSpPr>
        <p:spPr>
          <a:xfrm>
            <a:off x="0"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1" y="6445605"/>
            <a:ext cx="9143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矩形 8"/>
          <p:cNvSpPr/>
          <p:nvPr userDrawn="1"/>
        </p:nvSpPr>
        <p:spPr>
          <a:xfrm>
            <a:off x="-1" y="6445605"/>
            <a:ext cx="796835"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853188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1972639"/>
            <a:ext cx="9144002" cy="13770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23" name="TextBox 22"/>
          <p:cNvSpPr txBox="1"/>
          <p:nvPr/>
        </p:nvSpPr>
        <p:spPr>
          <a:xfrm>
            <a:off x="241491" y="2122576"/>
            <a:ext cx="9144000" cy="1077218"/>
          </a:xfrm>
          <a:prstGeom prst="rect">
            <a:avLst/>
          </a:prstGeom>
          <a:noFill/>
        </p:spPr>
        <p:txBody>
          <a:bodyPr wrap="square">
            <a:spAutoFit/>
          </a:bodyPr>
          <a:lstStyle/>
          <a:p>
            <a:pPr algn="ctr"/>
            <a:r>
              <a:rPr lang="en-US" altLang="zh-CN" sz="3200" b="0" i="0" u="none" strike="noStrike" baseline="0" dirty="0" err="1">
                <a:solidFill>
                  <a:schemeClr val="bg1"/>
                </a:solidFill>
                <a:latin typeface="LinBiolinumTB"/>
              </a:rPr>
              <a:t>CoLight</a:t>
            </a:r>
            <a:r>
              <a:rPr lang="en-US" altLang="zh-CN" sz="3200" b="0" i="0" u="none" strike="noStrike" baseline="0" dirty="0">
                <a:solidFill>
                  <a:schemeClr val="bg1"/>
                </a:solidFill>
                <a:latin typeface="LinBiolinumTB"/>
              </a:rPr>
              <a:t>: Learning Network-level Cooperation for</a:t>
            </a:r>
          </a:p>
          <a:p>
            <a:pPr algn="ctr"/>
            <a:r>
              <a:rPr lang="en-US" altLang="zh-CN" sz="3200" b="0" i="0" u="none" strike="noStrike" baseline="0" dirty="0">
                <a:solidFill>
                  <a:schemeClr val="bg1"/>
                </a:solidFill>
                <a:latin typeface="LinBiolinumTB"/>
              </a:rPr>
              <a:t>Traffic Signal Control</a:t>
            </a:r>
            <a:endParaRPr lang="en-US" altLang="zh-CN" sz="3200" b="1" dirty="0">
              <a:solidFill>
                <a:schemeClr val="bg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1" name="TextBox 30"/>
          <p:cNvSpPr txBox="1"/>
          <p:nvPr/>
        </p:nvSpPr>
        <p:spPr bwMode="auto">
          <a:xfrm>
            <a:off x="3938652" y="4819411"/>
            <a:ext cx="1266693" cy="523220"/>
          </a:xfrm>
          <a:prstGeom prst="rect">
            <a:avLst/>
          </a:prstGeom>
          <a:noFill/>
        </p:spPr>
        <p:txBody>
          <a:bodyPr wrap="none">
            <a:spAutoFit/>
          </a:bodyPr>
          <a:lstStyle/>
          <a:p>
            <a:pPr>
              <a:defRPr/>
            </a:pPr>
            <a:r>
              <a:rPr lang="zh-CN" altLang="en-US" sz="2800" b="1" dirty="0">
                <a:latin typeface="黑体" panose="02010609060101010101" pitchFamily="49" charset="-122"/>
                <a:ea typeface="黑体" panose="02010609060101010101" pitchFamily="49" charset="-122"/>
              </a:rPr>
              <a:t>王之畅</a:t>
            </a:r>
          </a:p>
        </p:txBody>
      </p:sp>
      <p:sp>
        <p:nvSpPr>
          <p:cNvPr id="2" name="文本框 1"/>
          <p:cNvSpPr txBox="1"/>
          <p:nvPr/>
        </p:nvSpPr>
        <p:spPr>
          <a:xfrm>
            <a:off x="3403834" y="5554124"/>
            <a:ext cx="2336332"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cs typeface="Arial" panose="020B0604020202020204" pitchFamily="34" charset="0"/>
              </a:rPr>
              <a:t>2020</a:t>
            </a:r>
            <a:r>
              <a:rPr lang="zh-CN" altLang="en-US" sz="2400" b="1" dirty="0">
                <a:latin typeface="黑体" panose="02010609060101010101" pitchFamily="49" charset="-122"/>
                <a:ea typeface="黑体" panose="02010609060101010101" pitchFamily="49" charset="-122"/>
                <a:cs typeface="Arial" panose="020B0604020202020204" pitchFamily="34" charset="0"/>
              </a:rPr>
              <a:t>年</a:t>
            </a:r>
            <a:r>
              <a:rPr lang="en-US" altLang="zh-CN" sz="2400" b="1" dirty="0">
                <a:latin typeface="黑体" panose="02010609060101010101" pitchFamily="49" charset="-122"/>
                <a:ea typeface="黑体" panose="02010609060101010101" pitchFamily="49" charset="-122"/>
                <a:cs typeface="Arial" panose="020B0604020202020204" pitchFamily="34" charset="0"/>
              </a:rPr>
              <a:t>11</a:t>
            </a:r>
            <a:r>
              <a:rPr lang="zh-CN" altLang="en-US" sz="2400" b="1" dirty="0">
                <a:latin typeface="黑体" panose="02010609060101010101" pitchFamily="49" charset="-122"/>
                <a:ea typeface="黑体" panose="02010609060101010101" pitchFamily="49" charset="-122"/>
                <a:cs typeface="Arial" panose="020B0604020202020204" pitchFamily="34" charset="0"/>
              </a:rPr>
              <a:t>月</a:t>
            </a:r>
            <a:r>
              <a:rPr lang="en-US" altLang="zh-CN" sz="2400" b="1" dirty="0">
                <a:latin typeface="黑体" panose="02010609060101010101" pitchFamily="49" charset="-122"/>
                <a:ea typeface="黑体" panose="02010609060101010101" pitchFamily="49" charset="-122"/>
                <a:cs typeface="Arial" panose="020B0604020202020204" pitchFamily="34" charset="0"/>
              </a:rPr>
              <a:t>27</a:t>
            </a:r>
            <a:r>
              <a:rPr lang="zh-CN" altLang="en-US" sz="2400" b="1" dirty="0">
                <a:latin typeface="黑体" panose="02010609060101010101" pitchFamily="49" charset="-122"/>
                <a:ea typeface="黑体" panose="02010609060101010101" pitchFamily="49" charset="-122"/>
                <a:cs typeface="Arial" panose="020B0604020202020204" pitchFamily="34" charset="0"/>
              </a:rPr>
              <a:t>日</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52" y="573979"/>
            <a:ext cx="2524192" cy="716870"/>
          </a:xfrm>
          <a:prstGeom prst="rect">
            <a:avLst/>
          </a:prstGeom>
        </p:spPr>
      </p:pic>
      <p:sp>
        <p:nvSpPr>
          <p:cNvPr id="7" name="文本框 6">
            <a:extLst>
              <a:ext uri="{FF2B5EF4-FFF2-40B4-BE49-F238E27FC236}">
                <a16:creationId xmlns:a16="http://schemas.microsoft.com/office/drawing/2014/main" id="{54991D55-1159-4B0C-B2AB-3C54AE373B7A}"/>
              </a:ext>
            </a:extLst>
          </p:cNvPr>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1" name="文本框 10">
            <a:extLst>
              <a:ext uri="{FF2B5EF4-FFF2-40B4-BE49-F238E27FC236}">
                <a16:creationId xmlns:a16="http://schemas.microsoft.com/office/drawing/2014/main" id="{7BA50886-8CBF-4182-B3AC-CAA56B565C73}"/>
              </a:ext>
            </a:extLst>
          </p:cNvPr>
          <p:cNvSpPr txBox="1"/>
          <p:nvPr/>
        </p:nvSpPr>
        <p:spPr>
          <a:xfrm>
            <a:off x="0" y="3561223"/>
            <a:ext cx="9144000" cy="369332"/>
          </a:xfrm>
          <a:prstGeom prst="rect">
            <a:avLst/>
          </a:prstGeom>
          <a:noFill/>
        </p:spPr>
        <p:txBody>
          <a:bodyPr wrap="square">
            <a:spAutoFit/>
          </a:bodyPr>
          <a:lstStyle/>
          <a:p>
            <a:pPr algn="ctr"/>
            <a:r>
              <a:rPr lang="en-US" altLang="zh-CN" dirty="0">
                <a:latin typeface="TimesLTStd-Roman-Identity-H"/>
              </a:rPr>
              <a:t>(CIKM 2019, CCF B)</a:t>
            </a:r>
            <a:endParaRPr lang="zh-CN" altLang="en-US" sz="2000" dirty="0"/>
          </a:p>
        </p:txBody>
      </p:sp>
    </p:spTree>
    <p:extLst>
      <p:ext uri="{BB962C8B-B14F-4D97-AF65-F5344CB8AC3E}">
        <p14:creationId xmlns:p14="http://schemas.microsoft.com/office/powerpoint/2010/main" val="350282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0" y="6482993"/>
            <a:ext cx="447529" cy="369332"/>
          </a:xfrm>
          <a:prstGeom prst="rect">
            <a:avLst/>
          </a:prstGeom>
          <a:noFill/>
        </p:spPr>
        <p:txBody>
          <a:bodyPr wrap="square" rtlCol="0">
            <a:spAutoFit/>
          </a:bodyPr>
          <a:lstStyle/>
          <a:p>
            <a:r>
              <a:rPr lang="en-US" altLang="zh-CN" dirty="0">
                <a:solidFill>
                  <a:schemeClr val="bg1"/>
                </a:solidFill>
              </a:rPr>
              <a:t>10</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0" y="98702"/>
            <a:ext cx="6227549" cy="584775"/>
          </a:xfrm>
          <a:prstGeom prst="rect">
            <a:avLst/>
          </a:prstGeom>
          <a:noFill/>
        </p:spPr>
        <p:txBody>
          <a:bodyPr wrap="square">
            <a:spAutoFit/>
          </a:bodyPr>
          <a:lstStyle/>
          <a:p>
            <a:r>
              <a:rPr lang="zh-CN" altLang="en-US" sz="3200" dirty="0">
                <a:solidFill>
                  <a:schemeClr val="bg1"/>
                </a:solidFill>
              </a:rPr>
              <a:t>基于强化学习的模型</a:t>
            </a:r>
          </a:p>
        </p:txBody>
      </p:sp>
      <p:pic>
        <p:nvPicPr>
          <p:cNvPr id="4" name="图片 3">
            <a:extLst>
              <a:ext uri="{FF2B5EF4-FFF2-40B4-BE49-F238E27FC236}">
                <a16:creationId xmlns:a16="http://schemas.microsoft.com/office/drawing/2014/main" id="{1463BCEC-586C-47A1-93B9-5E118DF6CFDB}"/>
              </a:ext>
            </a:extLst>
          </p:cNvPr>
          <p:cNvPicPr>
            <a:picLocks noChangeAspect="1"/>
          </p:cNvPicPr>
          <p:nvPr/>
        </p:nvPicPr>
        <p:blipFill rotWithShape="1">
          <a:blip r:embed="rId4"/>
          <a:srcRect l="1" r="-706" b="60320"/>
          <a:stretch/>
        </p:blipFill>
        <p:spPr>
          <a:xfrm>
            <a:off x="3027211" y="968144"/>
            <a:ext cx="2284341" cy="815366"/>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84880848-149B-4EB0-B774-BA2501152667}"/>
              </a:ext>
            </a:extLst>
          </p:cNvPr>
          <p:cNvPicPr>
            <a:picLocks noChangeAspect="1"/>
          </p:cNvPicPr>
          <p:nvPr/>
        </p:nvPicPr>
        <p:blipFill rotWithShape="1">
          <a:blip r:embed="rId5"/>
          <a:srcRect l="27047" t="32786" r="18540" b="30818"/>
          <a:stretch/>
        </p:blipFill>
        <p:spPr>
          <a:xfrm>
            <a:off x="3027211" y="2412787"/>
            <a:ext cx="2284341" cy="815366"/>
          </a:xfrm>
          <a:prstGeom prst="rect">
            <a:avLst/>
          </a:prstGeom>
          <a:ln>
            <a:noFill/>
          </a:ln>
          <a:effectLst>
            <a:outerShdw blurRad="292100" dist="139700" dir="2700000" algn="tl" rotWithShape="0">
              <a:srgbClr val="333333">
                <a:alpha val="65000"/>
              </a:srgbClr>
            </a:outerShdw>
          </a:effectLst>
        </p:spPr>
      </p:pic>
      <p:sp>
        <p:nvSpPr>
          <p:cNvPr id="20" name="文本框 19">
            <a:extLst>
              <a:ext uri="{FF2B5EF4-FFF2-40B4-BE49-F238E27FC236}">
                <a16:creationId xmlns:a16="http://schemas.microsoft.com/office/drawing/2014/main" id="{0EA26B36-1005-412E-962A-B4BC0CC90659}"/>
              </a:ext>
            </a:extLst>
          </p:cNvPr>
          <p:cNvSpPr txBox="1"/>
          <p:nvPr/>
        </p:nvSpPr>
        <p:spPr>
          <a:xfrm>
            <a:off x="754260" y="1112251"/>
            <a:ext cx="1383633" cy="954107"/>
          </a:xfrm>
          <a:prstGeom prst="rect">
            <a:avLst/>
          </a:prstGeom>
          <a:noFill/>
        </p:spPr>
        <p:txBody>
          <a:bodyPr wrap="square">
            <a:spAutoFit/>
          </a:bodyPr>
          <a:lstStyle/>
          <a:p>
            <a:r>
              <a:rPr lang="en-US" altLang="zh-CN" sz="2800" b="1" dirty="0"/>
              <a:t>   CG RL</a:t>
            </a:r>
          </a:p>
          <a:p>
            <a:endParaRPr lang="zh-CN" altLang="en-US" sz="2800" b="1" dirty="0"/>
          </a:p>
        </p:txBody>
      </p:sp>
      <p:sp>
        <p:nvSpPr>
          <p:cNvPr id="21" name="文本框 20">
            <a:extLst>
              <a:ext uri="{FF2B5EF4-FFF2-40B4-BE49-F238E27FC236}">
                <a16:creationId xmlns:a16="http://schemas.microsoft.com/office/drawing/2014/main" id="{21DB34F6-F37A-4CAA-92BA-EDAC44485FAE}"/>
              </a:ext>
            </a:extLst>
          </p:cNvPr>
          <p:cNvSpPr txBox="1"/>
          <p:nvPr/>
        </p:nvSpPr>
        <p:spPr>
          <a:xfrm>
            <a:off x="186262" y="2496784"/>
            <a:ext cx="2711650" cy="954107"/>
          </a:xfrm>
          <a:prstGeom prst="rect">
            <a:avLst/>
          </a:prstGeom>
          <a:noFill/>
        </p:spPr>
        <p:txBody>
          <a:bodyPr wrap="square">
            <a:spAutoFit/>
          </a:bodyPr>
          <a:lstStyle/>
          <a:p>
            <a:r>
              <a:rPr lang="en-US" altLang="zh-CN" sz="2800" b="1" dirty="0"/>
              <a:t>   Individual RL</a:t>
            </a:r>
          </a:p>
          <a:p>
            <a:endParaRPr lang="zh-CN" altLang="en-US" sz="2800" b="1" dirty="0"/>
          </a:p>
        </p:txBody>
      </p:sp>
      <p:sp>
        <p:nvSpPr>
          <p:cNvPr id="26" name="文本框 25">
            <a:extLst>
              <a:ext uri="{FF2B5EF4-FFF2-40B4-BE49-F238E27FC236}">
                <a16:creationId xmlns:a16="http://schemas.microsoft.com/office/drawing/2014/main" id="{FF0FA2FB-60B7-4DE9-9BE1-75CA67D38D7D}"/>
              </a:ext>
            </a:extLst>
          </p:cNvPr>
          <p:cNvSpPr txBox="1"/>
          <p:nvPr/>
        </p:nvSpPr>
        <p:spPr>
          <a:xfrm>
            <a:off x="6027271" y="899999"/>
            <a:ext cx="2865549" cy="3139321"/>
          </a:xfrm>
          <a:prstGeom prst="rect">
            <a:avLst/>
          </a:prstGeom>
          <a:noFill/>
        </p:spPr>
        <p:txBody>
          <a:bodyPr wrap="square" rtlCol="0">
            <a:spAutoFit/>
          </a:bodyPr>
          <a:lstStyle/>
          <a:p>
            <a:pPr marL="457200" indent="-457200" algn="l">
              <a:buFont typeface="Arial" panose="020B0604020202020204" pitchFamily="34" charset="0"/>
              <a:buChar char="•"/>
            </a:pPr>
            <a:r>
              <a:rPr lang="zh-CN" altLang="en-US" dirty="0"/>
              <a:t>将整个网络作为</a:t>
            </a:r>
            <a:r>
              <a:rPr lang="en-US" altLang="zh-CN" dirty="0"/>
              <a:t>agent</a:t>
            </a:r>
            <a:r>
              <a:rPr lang="zh-CN" altLang="en-US" dirty="0"/>
              <a:t>制定决策</a:t>
            </a:r>
            <a:endParaRPr lang="en-US" altLang="zh-CN" dirty="0"/>
          </a:p>
          <a:p>
            <a:pPr marL="457200" indent="-457200" algn="l">
              <a:buFont typeface="Arial" panose="020B0604020202020204" pitchFamily="34" charset="0"/>
              <a:buChar char="•"/>
            </a:pPr>
            <a:r>
              <a:rPr lang="zh-CN" altLang="en-US" dirty="0"/>
              <a:t>计算资源消耗大</a:t>
            </a:r>
            <a:endParaRPr lang="en-US" altLang="zh-CN" dirty="0"/>
          </a:p>
          <a:p>
            <a:pPr marL="457200" indent="-457200" algn="l">
              <a:buFont typeface="Arial" panose="020B0604020202020204" pitchFamily="34" charset="0"/>
              <a:buChar char="•"/>
            </a:pPr>
            <a:endParaRPr lang="en-US" altLang="zh-CN" dirty="0"/>
          </a:p>
          <a:p>
            <a:pPr algn="l"/>
            <a:endParaRPr lang="en-US" altLang="zh-CN" dirty="0"/>
          </a:p>
          <a:p>
            <a:pPr marL="457200" indent="-457200" algn="l">
              <a:buFont typeface="Arial" panose="020B0604020202020204" pitchFamily="34" charset="0"/>
              <a:buChar char="•"/>
            </a:pPr>
            <a:r>
              <a:rPr lang="zh-CN" altLang="en-US" dirty="0"/>
              <a:t>接受附近路口信息制定决策</a:t>
            </a:r>
            <a:endParaRPr lang="en-US" altLang="zh-CN" dirty="0"/>
          </a:p>
          <a:p>
            <a:pPr marL="457200" indent="-457200" algn="l">
              <a:buFont typeface="Arial" panose="020B0604020202020204" pitchFamily="34" charset="0"/>
              <a:buChar char="•"/>
            </a:pPr>
            <a:r>
              <a:rPr lang="zh-CN" altLang="en-US" dirty="0"/>
              <a:t>没有办法考虑到节点影响的权重</a:t>
            </a:r>
            <a:endParaRPr lang="en-US" altLang="zh-CN" dirty="0"/>
          </a:p>
          <a:p>
            <a:pPr marL="457200" indent="-457200" algn="l">
              <a:buFont typeface="Arial" panose="020B0604020202020204" pitchFamily="34" charset="0"/>
              <a:buChar char="•"/>
            </a:pPr>
            <a:r>
              <a:rPr lang="zh-CN" altLang="en-US" dirty="0"/>
              <a:t>各个节点参数无法共享</a:t>
            </a:r>
          </a:p>
        </p:txBody>
      </p:sp>
      <p:sp>
        <p:nvSpPr>
          <p:cNvPr id="11" name="文本框 10">
            <a:extLst>
              <a:ext uri="{FF2B5EF4-FFF2-40B4-BE49-F238E27FC236}">
                <a16:creationId xmlns:a16="http://schemas.microsoft.com/office/drawing/2014/main" id="{4C8E27E9-4DCD-42A6-97D1-08604735BF23}"/>
              </a:ext>
            </a:extLst>
          </p:cNvPr>
          <p:cNvSpPr txBox="1"/>
          <p:nvPr/>
        </p:nvSpPr>
        <p:spPr>
          <a:xfrm>
            <a:off x="1841277" y="5728783"/>
            <a:ext cx="5556370" cy="369332"/>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dirty="0">
                <a:solidFill>
                  <a:schemeClr val="bg1"/>
                </a:solidFill>
              </a:rPr>
              <a:t>优化方向：更好地考虑邻节点的影响并减少计算开销</a:t>
            </a:r>
          </a:p>
        </p:txBody>
      </p:sp>
      <p:pic>
        <p:nvPicPr>
          <p:cNvPr id="19" name="图片 18">
            <a:extLst>
              <a:ext uri="{FF2B5EF4-FFF2-40B4-BE49-F238E27FC236}">
                <a16:creationId xmlns:a16="http://schemas.microsoft.com/office/drawing/2014/main" id="{45999862-229C-41DF-A3E8-E39DD8786A06}"/>
              </a:ext>
            </a:extLst>
          </p:cNvPr>
          <p:cNvPicPr>
            <a:picLocks noChangeAspect="1"/>
          </p:cNvPicPr>
          <p:nvPr/>
        </p:nvPicPr>
        <p:blipFill>
          <a:blip r:embed="rId6"/>
          <a:stretch>
            <a:fillRect/>
          </a:stretch>
        </p:blipFill>
        <p:spPr>
          <a:xfrm>
            <a:off x="1841277" y="3857431"/>
            <a:ext cx="2311626" cy="1702053"/>
          </a:xfrm>
          <a:prstGeom prst="rect">
            <a:avLst/>
          </a:prstGeom>
          <a:ln>
            <a:noFill/>
          </a:ln>
          <a:effectLst>
            <a:softEdge rad="112500"/>
          </a:effectLst>
        </p:spPr>
      </p:pic>
      <p:sp>
        <p:nvSpPr>
          <p:cNvPr id="12" name="文本框 11">
            <a:extLst>
              <a:ext uri="{FF2B5EF4-FFF2-40B4-BE49-F238E27FC236}">
                <a16:creationId xmlns:a16="http://schemas.microsoft.com/office/drawing/2014/main" id="{8FF2B9E3-4A5F-420F-80BC-71A2E2058362}"/>
              </a:ext>
            </a:extLst>
          </p:cNvPr>
          <p:cNvSpPr txBox="1"/>
          <p:nvPr/>
        </p:nvSpPr>
        <p:spPr>
          <a:xfrm>
            <a:off x="4991098" y="4566417"/>
            <a:ext cx="3831953" cy="1323439"/>
          </a:xfrm>
          <a:prstGeom prst="rect">
            <a:avLst/>
          </a:prstGeom>
          <a:noFill/>
        </p:spPr>
        <p:txBody>
          <a:bodyPr wrap="square" rtlCol="0">
            <a:spAutoFit/>
          </a:bodyPr>
          <a:lstStyle/>
          <a:p>
            <a:pPr algn="l"/>
            <a:r>
              <a:rPr lang="en-US" altLang="zh-CN" sz="2000" dirty="0"/>
              <a:t>A Weight</a:t>
            </a:r>
            <a:r>
              <a:rPr lang="zh-CN" altLang="en-US" sz="2000" dirty="0"/>
              <a:t>：</a:t>
            </a:r>
            <a:r>
              <a:rPr lang="en-US" altLang="zh-CN" sz="2000" dirty="0"/>
              <a:t>[1,2,1,1] </a:t>
            </a:r>
            <a:r>
              <a:rPr lang="en-US" altLang="zh-CN" sz="2000" dirty="0">
                <a:sym typeface="Wingdings" panose="05000000000000000000" pitchFamily="2" charset="2"/>
              </a:rPr>
              <a:t></a:t>
            </a:r>
            <a:r>
              <a:rPr lang="en-US" altLang="zh-CN" sz="2000" dirty="0"/>
              <a:t> [2,1,1,1]</a:t>
            </a:r>
          </a:p>
          <a:p>
            <a:r>
              <a:rPr lang="en-US" altLang="zh-CN" sz="2000" dirty="0"/>
              <a:t>B Weight</a:t>
            </a:r>
            <a:r>
              <a:rPr lang="zh-CN" altLang="en-US" sz="2000" dirty="0"/>
              <a:t>：</a:t>
            </a:r>
            <a:r>
              <a:rPr lang="en-US" altLang="zh-CN" sz="2000" dirty="0"/>
              <a:t>[1,2,3,4] </a:t>
            </a:r>
          </a:p>
          <a:p>
            <a:pPr algn="l"/>
            <a:r>
              <a:rPr lang="en-US" altLang="zh-CN" sz="2000" dirty="0"/>
              <a:t> </a:t>
            </a:r>
          </a:p>
          <a:p>
            <a:pPr algn="l"/>
            <a:endParaRPr lang="zh-CN" altLang="en-US" sz="2000" dirty="0"/>
          </a:p>
        </p:txBody>
      </p:sp>
      <p:cxnSp>
        <p:nvCxnSpPr>
          <p:cNvPr id="13" name="直接连接符 12">
            <a:extLst>
              <a:ext uri="{FF2B5EF4-FFF2-40B4-BE49-F238E27FC236}">
                <a16:creationId xmlns:a16="http://schemas.microsoft.com/office/drawing/2014/main" id="{E24F2F5B-6938-4813-B2AE-E9B5B9C7DC5D}"/>
              </a:ext>
            </a:extLst>
          </p:cNvPr>
          <p:cNvCxnSpPr>
            <a:cxnSpLocks/>
          </p:cNvCxnSpPr>
          <p:nvPr/>
        </p:nvCxnSpPr>
        <p:spPr>
          <a:xfrm>
            <a:off x="585499" y="2066358"/>
            <a:ext cx="8307321"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52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8" name="文本框 17"/>
          <p:cNvSpPr txBox="1"/>
          <p:nvPr/>
        </p:nvSpPr>
        <p:spPr>
          <a:xfrm>
            <a:off x="241491" y="6482993"/>
            <a:ext cx="569878" cy="369332"/>
          </a:xfrm>
          <a:prstGeom prst="rect">
            <a:avLst/>
          </a:prstGeom>
          <a:noFill/>
        </p:spPr>
        <p:txBody>
          <a:bodyPr wrap="square" rtlCol="0">
            <a:spAutoFit/>
          </a:bodyPr>
          <a:lstStyle/>
          <a:p>
            <a:r>
              <a:rPr lang="en-US" altLang="zh-CN" dirty="0">
                <a:solidFill>
                  <a:schemeClr val="bg1"/>
                </a:solidFill>
              </a:rPr>
              <a:t>11</a:t>
            </a:r>
            <a:endParaRPr lang="zh-CN" altLang="en-US" dirty="0">
              <a:solidFill>
                <a:schemeClr val="bg1"/>
              </a:solidFill>
            </a:endParaRPr>
          </a:p>
        </p:txBody>
      </p:sp>
      <p:grpSp>
        <p:nvGrpSpPr>
          <p:cNvPr id="21" name="组合 20">
            <a:extLst>
              <a:ext uri="{FF2B5EF4-FFF2-40B4-BE49-F238E27FC236}">
                <a16:creationId xmlns:a16="http://schemas.microsoft.com/office/drawing/2014/main" id="{09FD94F1-8708-4D56-A7BD-84BC1E18449B}"/>
              </a:ext>
            </a:extLst>
          </p:cNvPr>
          <p:cNvGrpSpPr/>
          <p:nvPr/>
        </p:nvGrpSpPr>
        <p:grpSpPr>
          <a:xfrm>
            <a:off x="1822051" y="1672938"/>
            <a:ext cx="5726829" cy="718078"/>
            <a:chOff x="1098018" y="1340446"/>
            <a:chExt cx="6947964" cy="737210"/>
          </a:xfrm>
          <a:solidFill>
            <a:schemeClr val="bg1">
              <a:lumMod val="75000"/>
            </a:schemeClr>
          </a:solidFill>
        </p:grpSpPr>
        <p:sp>
          <p:nvSpPr>
            <p:cNvPr id="22" name="任意多边形 43">
              <a:extLst>
                <a:ext uri="{FF2B5EF4-FFF2-40B4-BE49-F238E27FC236}">
                  <a16:creationId xmlns:a16="http://schemas.microsoft.com/office/drawing/2014/main" id="{7FBBA3CF-976E-497C-8377-6486C002F889}"/>
                </a:ext>
              </a:extLst>
            </p:cNvPr>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背景</a:t>
              </a:r>
            </a:p>
          </p:txBody>
        </p:sp>
        <p:sp>
          <p:nvSpPr>
            <p:cNvPr id="23" name="任意多边形 44">
              <a:extLst>
                <a:ext uri="{FF2B5EF4-FFF2-40B4-BE49-F238E27FC236}">
                  <a16:creationId xmlns:a16="http://schemas.microsoft.com/office/drawing/2014/main" id="{2E277D24-7007-4783-BEED-7905C1ACC0CA}"/>
                </a:ext>
              </a:extLst>
            </p:cNvPr>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24" name="组合 23">
            <a:extLst>
              <a:ext uri="{FF2B5EF4-FFF2-40B4-BE49-F238E27FC236}">
                <a16:creationId xmlns:a16="http://schemas.microsoft.com/office/drawing/2014/main" id="{17BA5C30-9F48-4556-978B-FD49BFDFA348}"/>
              </a:ext>
            </a:extLst>
          </p:cNvPr>
          <p:cNvGrpSpPr/>
          <p:nvPr/>
        </p:nvGrpSpPr>
        <p:grpSpPr>
          <a:xfrm>
            <a:off x="1822051" y="2503038"/>
            <a:ext cx="5726829" cy="730231"/>
            <a:chOff x="1098018" y="2114517"/>
            <a:chExt cx="6947964" cy="737210"/>
          </a:xfrm>
        </p:grpSpPr>
        <p:sp>
          <p:nvSpPr>
            <p:cNvPr id="25" name="任意多边形 46">
              <a:extLst>
                <a:ext uri="{FF2B5EF4-FFF2-40B4-BE49-F238E27FC236}">
                  <a16:creationId xmlns:a16="http://schemas.microsoft.com/office/drawing/2014/main" id="{61F74B69-25C7-444A-80F1-8540985EF236}"/>
                </a:ext>
              </a:extLst>
            </p:cNvPr>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模型</a:t>
              </a:r>
            </a:p>
          </p:txBody>
        </p:sp>
        <p:sp>
          <p:nvSpPr>
            <p:cNvPr id="26" name="任意多边形 47">
              <a:extLst>
                <a:ext uri="{FF2B5EF4-FFF2-40B4-BE49-F238E27FC236}">
                  <a16:creationId xmlns:a16="http://schemas.microsoft.com/office/drawing/2014/main" id="{C355D170-7E1F-438F-987C-B0D0F0298019}"/>
                </a:ext>
              </a:extLst>
            </p:cNvPr>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19A71E69-4446-4A4B-8DE2-17848774DE3B}"/>
              </a:ext>
            </a:extLst>
          </p:cNvPr>
          <p:cNvGrpSpPr/>
          <p:nvPr/>
        </p:nvGrpSpPr>
        <p:grpSpPr>
          <a:xfrm>
            <a:off x="1822051" y="3345716"/>
            <a:ext cx="5726829" cy="728443"/>
            <a:chOff x="1098018" y="2888588"/>
            <a:chExt cx="6947964" cy="737210"/>
          </a:xfrm>
          <a:solidFill>
            <a:schemeClr val="bg1">
              <a:lumMod val="75000"/>
            </a:schemeClr>
          </a:solidFill>
        </p:grpSpPr>
        <p:sp>
          <p:nvSpPr>
            <p:cNvPr id="28" name="任意多边形 49">
              <a:extLst>
                <a:ext uri="{FF2B5EF4-FFF2-40B4-BE49-F238E27FC236}">
                  <a16:creationId xmlns:a16="http://schemas.microsoft.com/office/drawing/2014/main" id="{FDD72E6F-1BC2-472A-BD9A-DE5C7ACCD76F}"/>
                </a:ext>
              </a:extLst>
            </p:cNvPr>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实验</a:t>
              </a:r>
            </a:p>
          </p:txBody>
        </p:sp>
        <p:sp>
          <p:nvSpPr>
            <p:cNvPr id="29" name="任意多边形 50">
              <a:extLst>
                <a:ext uri="{FF2B5EF4-FFF2-40B4-BE49-F238E27FC236}">
                  <a16:creationId xmlns:a16="http://schemas.microsoft.com/office/drawing/2014/main" id="{87682A25-1683-4212-AF48-DF2E604DA61C}"/>
                </a:ext>
              </a:extLst>
            </p:cNvPr>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9C363362-8F00-48C5-ABB7-EB5773AA0597}"/>
              </a:ext>
            </a:extLst>
          </p:cNvPr>
          <p:cNvGrpSpPr/>
          <p:nvPr/>
        </p:nvGrpSpPr>
        <p:grpSpPr>
          <a:xfrm>
            <a:off x="1822051" y="4190372"/>
            <a:ext cx="5726829" cy="757548"/>
            <a:chOff x="1098018" y="3662660"/>
            <a:chExt cx="6947964" cy="737210"/>
          </a:xfrm>
          <a:solidFill>
            <a:schemeClr val="bg1">
              <a:lumMod val="75000"/>
            </a:schemeClr>
          </a:solidFill>
        </p:grpSpPr>
        <p:sp>
          <p:nvSpPr>
            <p:cNvPr id="31" name="任意多边形 52">
              <a:extLst>
                <a:ext uri="{FF2B5EF4-FFF2-40B4-BE49-F238E27FC236}">
                  <a16:creationId xmlns:a16="http://schemas.microsoft.com/office/drawing/2014/main" id="{8B15716E-17B9-48DC-8EA7-6CD25145D3EE}"/>
                </a:ext>
              </a:extLst>
            </p:cNvPr>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总结</a:t>
              </a:r>
            </a:p>
          </p:txBody>
        </p:sp>
        <p:sp>
          <p:nvSpPr>
            <p:cNvPr id="32" name="任意多边形 53">
              <a:extLst>
                <a:ext uri="{FF2B5EF4-FFF2-40B4-BE49-F238E27FC236}">
                  <a16:creationId xmlns:a16="http://schemas.microsoft.com/office/drawing/2014/main" id="{A0FFEBC0-D840-430C-8497-57F0453F515F}"/>
                </a:ext>
              </a:extLst>
            </p:cNvPr>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506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12</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zh-CN" altLang="en-US" sz="3200" dirty="0">
                <a:solidFill>
                  <a:schemeClr val="bg1"/>
                </a:solidFill>
              </a:rPr>
              <a:t>模型</a:t>
            </a:r>
          </a:p>
        </p:txBody>
      </p:sp>
      <p:pic>
        <p:nvPicPr>
          <p:cNvPr id="22" name="图片 21">
            <a:extLst>
              <a:ext uri="{FF2B5EF4-FFF2-40B4-BE49-F238E27FC236}">
                <a16:creationId xmlns:a16="http://schemas.microsoft.com/office/drawing/2014/main" id="{2EEA0943-24AA-4BC3-9FFD-83F5CBDA1283}"/>
              </a:ext>
            </a:extLst>
          </p:cNvPr>
          <p:cNvPicPr>
            <a:picLocks noChangeAspect="1"/>
          </p:cNvPicPr>
          <p:nvPr/>
        </p:nvPicPr>
        <p:blipFill>
          <a:blip r:embed="rId4"/>
          <a:stretch>
            <a:fillRect/>
          </a:stretch>
        </p:blipFill>
        <p:spPr>
          <a:xfrm>
            <a:off x="1355559" y="1285765"/>
            <a:ext cx="6432881" cy="4286470"/>
          </a:xfrm>
          <a:prstGeom prst="rect">
            <a:avLst/>
          </a:prstGeom>
        </p:spPr>
      </p:pic>
    </p:spTree>
    <p:extLst>
      <p:ext uri="{BB962C8B-B14F-4D97-AF65-F5344CB8AC3E}">
        <p14:creationId xmlns:p14="http://schemas.microsoft.com/office/powerpoint/2010/main" val="239051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460408" cy="369332"/>
          </a:xfrm>
          <a:prstGeom prst="rect">
            <a:avLst/>
          </a:prstGeom>
          <a:noFill/>
        </p:spPr>
        <p:txBody>
          <a:bodyPr wrap="square" rtlCol="0">
            <a:spAutoFit/>
          </a:bodyPr>
          <a:lstStyle/>
          <a:p>
            <a:r>
              <a:rPr lang="en-US" altLang="zh-CN" dirty="0">
                <a:solidFill>
                  <a:schemeClr val="bg1"/>
                </a:solidFill>
              </a:rPr>
              <a:t>13</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en-US" altLang="zh-CN" sz="3200" dirty="0">
                <a:solidFill>
                  <a:schemeClr val="bg1"/>
                </a:solidFill>
              </a:rPr>
              <a:t>City-Flow</a:t>
            </a:r>
            <a:endParaRPr lang="zh-CN" altLang="en-US" sz="3200" dirty="0">
              <a:solidFill>
                <a:schemeClr val="bg1"/>
              </a:solidFill>
            </a:endParaRPr>
          </a:p>
        </p:txBody>
      </p:sp>
      <p:sp>
        <p:nvSpPr>
          <p:cNvPr id="16" name="文本框 15">
            <a:extLst>
              <a:ext uri="{FF2B5EF4-FFF2-40B4-BE49-F238E27FC236}">
                <a16:creationId xmlns:a16="http://schemas.microsoft.com/office/drawing/2014/main" id="{A36FCDE0-D52A-4859-8B7F-402E7DEAE879}"/>
              </a:ext>
            </a:extLst>
          </p:cNvPr>
          <p:cNvSpPr txBox="1"/>
          <p:nvPr/>
        </p:nvSpPr>
        <p:spPr>
          <a:xfrm>
            <a:off x="387144" y="5399126"/>
            <a:ext cx="8576086" cy="375007"/>
          </a:xfrm>
          <a:prstGeom prst="rect">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altLang="zh-CN" sz="1400" i="0" u="none" strike="noStrike" baseline="0" dirty="0">
                <a:solidFill>
                  <a:schemeClr val="bg1"/>
                </a:solidFill>
                <a:latin typeface="LinBiolinumTB"/>
              </a:rPr>
              <a:t>《</a:t>
            </a:r>
            <a:r>
              <a:rPr lang="en-US" altLang="zh-CN" sz="1400" i="0" u="none" strike="noStrike" baseline="0" dirty="0" err="1">
                <a:solidFill>
                  <a:schemeClr val="bg1"/>
                </a:solidFill>
                <a:latin typeface="LinBiolinumTB"/>
              </a:rPr>
              <a:t>CityFlow</a:t>
            </a:r>
            <a:r>
              <a:rPr lang="en-US" altLang="zh-CN" sz="1400" i="0" u="none" strike="noStrike" baseline="0" dirty="0">
                <a:solidFill>
                  <a:schemeClr val="bg1"/>
                </a:solidFill>
                <a:latin typeface="LinBiolinumTB"/>
              </a:rPr>
              <a:t>: A Multi-Agent Reinforcement Learning </a:t>
            </a:r>
            <a:r>
              <a:rPr lang="en-US" altLang="zh-CN" sz="1400" dirty="0">
                <a:solidFill>
                  <a:schemeClr val="bg1"/>
                </a:solidFill>
                <a:latin typeface="LinBiolinumTB"/>
              </a:rPr>
              <a:t> </a:t>
            </a:r>
            <a:r>
              <a:rPr lang="en-US" altLang="zh-CN" sz="1400" dirty="0" err="1">
                <a:solidFill>
                  <a:schemeClr val="bg1"/>
                </a:solidFill>
                <a:latin typeface="LinBiolinumTB"/>
              </a:rPr>
              <a:t>Environmyent</a:t>
            </a:r>
            <a:r>
              <a:rPr lang="en-US" altLang="zh-CN" sz="1400" dirty="0">
                <a:solidFill>
                  <a:schemeClr val="bg1"/>
                </a:solidFill>
                <a:latin typeface="LinBiolinumTB"/>
              </a:rPr>
              <a:t> </a:t>
            </a:r>
            <a:r>
              <a:rPr lang="en-US" altLang="zh-CN" sz="1400" i="0" u="none" strike="noStrike" baseline="0" dirty="0">
                <a:solidFill>
                  <a:schemeClr val="bg1"/>
                </a:solidFill>
                <a:latin typeface="LinBiolinumTB"/>
              </a:rPr>
              <a:t>for Large </a:t>
            </a:r>
            <a:r>
              <a:rPr lang="en-US" altLang="zh-CN" sz="1400" dirty="0" err="1">
                <a:solidFill>
                  <a:schemeClr val="bg1"/>
                </a:solidFill>
                <a:latin typeface="LinBiolinumTB"/>
              </a:rPr>
              <a:t>Cit</a:t>
            </a:r>
            <a:r>
              <a:rPr lang="en-US" altLang="zh-CN" sz="1400" i="0" u="none" strike="noStrike" baseline="0" dirty="0" err="1">
                <a:solidFill>
                  <a:schemeClr val="bg1"/>
                </a:solidFill>
                <a:latin typeface="LinBiolinumTB"/>
              </a:rPr>
              <a:t>Scale</a:t>
            </a:r>
            <a:r>
              <a:rPr lang="en-US" altLang="zh-CN" sz="1400" i="0" u="none" strike="noStrike" baseline="0" dirty="0">
                <a:solidFill>
                  <a:schemeClr val="bg1"/>
                </a:solidFill>
                <a:latin typeface="LinBiolinumTB"/>
              </a:rPr>
              <a:t> Traffic Scenario》</a:t>
            </a:r>
            <a:r>
              <a:rPr lang="en-US" altLang="zh-CN" sz="1800" i="0" u="none" strike="noStrike" baseline="0" dirty="0">
                <a:solidFill>
                  <a:schemeClr val="bg1"/>
                </a:solidFill>
                <a:latin typeface="LinBiolinumTB"/>
              </a:rPr>
              <a:t> </a:t>
            </a:r>
            <a:r>
              <a:rPr lang="en-US" altLang="zh-CN" sz="1400" i="1" u="none" strike="noStrike" baseline="0" dirty="0">
                <a:solidFill>
                  <a:schemeClr val="bg1"/>
                </a:solidFill>
                <a:latin typeface="LinBiolinumTB"/>
              </a:rPr>
              <a:t>www2019</a:t>
            </a:r>
            <a:endParaRPr lang="zh-CN" altLang="en-US" sz="1400" i="1" dirty="0">
              <a:solidFill>
                <a:schemeClr val="bg1"/>
              </a:solidFill>
            </a:endParaRPr>
          </a:p>
        </p:txBody>
      </p:sp>
      <p:pic>
        <p:nvPicPr>
          <p:cNvPr id="3" name="图片 2">
            <a:extLst>
              <a:ext uri="{FF2B5EF4-FFF2-40B4-BE49-F238E27FC236}">
                <a16:creationId xmlns:a16="http://schemas.microsoft.com/office/drawing/2014/main" id="{BDC1D042-BEE6-4685-8C4A-F7757B3D093F}"/>
              </a:ext>
            </a:extLst>
          </p:cNvPr>
          <p:cNvPicPr>
            <a:picLocks noChangeAspect="1"/>
          </p:cNvPicPr>
          <p:nvPr/>
        </p:nvPicPr>
        <p:blipFill>
          <a:blip r:embed="rId4"/>
          <a:stretch>
            <a:fillRect/>
          </a:stretch>
        </p:blipFill>
        <p:spPr>
          <a:xfrm>
            <a:off x="262417" y="1306237"/>
            <a:ext cx="8825539" cy="3568832"/>
          </a:xfrm>
          <a:prstGeom prst="rect">
            <a:avLst/>
          </a:prstGeom>
        </p:spPr>
      </p:pic>
    </p:spTree>
    <p:extLst>
      <p:ext uri="{BB962C8B-B14F-4D97-AF65-F5344CB8AC3E}">
        <p14:creationId xmlns:p14="http://schemas.microsoft.com/office/powerpoint/2010/main" val="1395791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14</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zh-CN" altLang="en-US" sz="3200" dirty="0">
                <a:solidFill>
                  <a:schemeClr val="bg1"/>
                </a:solidFill>
              </a:rPr>
              <a:t>优势</a:t>
            </a:r>
          </a:p>
        </p:txBody>
      </p:sp>
      <p:pic>
        <p:nvPicPr>
          <p:cNvPr id="3" name="图片 2">
            <a:extLst>
              <a:ext uri="{FF2B5EF4-FFF2-40B4-BE49-F238E27FC236}">
                <a16:creationId xmlns:a16="http://schemas.microsoft.com/office/drawing/2014/main" id="{CF402875-821C-4F0B-9BB4-05923320D615}"/>
              </a:ext>
            </a:extLst>
          </p:cNvPr>
          <p:cNvPicPr>
            <a:picLocks noChangeAspect="1"/>
          </p:cNvPicPr>
          <p:nvPr/>
        </p:nvPicPr>
        <p:blipFill>
          <a:blip r:embed="rId4"/>
          <a:stretch>
            <a:fillRect/>
          </a:stretch>
        </p:blipFill>
        <p:spPr>
          <a:xfrm>
            <a:off x="1426028" y="3952436"/>
            <a:ext cx="6291944" cy="1740523"/>
          </a:xfrm>
          <a:prstGeom prst="rect">
            <a:avLst/>
          </a:prstGeom>
        </p:spPr>
      </p:pic>
      <p:graphicFrame>
        <p:nvGraphicFramePr>
          <p:cNvPr id="10" name="表格 10">
            <a:extLst>
              <a:ext uri="{FF2B5EF4-FFF2-40B4-BE49-F238E27FC236}">
                <a16:creationId xmlns:a16="http://schemas.microsoft.com/office/drawing/2014/main" id="{3DB501F4-FE97-4FA0-A8FF-8BD7C9812A64}"/>
              </a:ext>
            </a:extLst>
          </p:cNvPr>
          <p:cNvGraphicFramePr>
            <a:graphicFrameLocks noGrp="1"/>
          </p:cNvGraphicFramePr>
          <p:nvPr>
            <p:extLst>
              <p:ext uri="{D42A27DB-BD31-4B8C-83A1-F6EECF244321}">
                <p14:modId xmlns:p14="http://schemas.microsoft.com/office/powerpoint/2010/main" val="540366110"/>
              </p:ext>
            </p:extLst>
          </p:nvPr>
        </p:nvGraphicFramePr>
        <p:xfrm>
          <a:off x="1523999" y="1803660"/>
          <a:ext cx="6096000" cy="1483360"/>
        </p:xfrm>
        <a:graphic>
          <a:graphicData uri="http://schemas.openxmlformats.org/drawingml/2006/table">
            <a:tbl>
              <a:tblPr firstRow="1" bandRow="1">
                <a:tableStyleId>{0505E3EF-67EA-436B-97B2-0124C06EBD24}</a:tableStyleId>
              </a:tblPr>
              <a:tblGrid>
                <a:gridCol w="1524000">
                  <a:extLst>
                    <a:ext uri="{9D8B030D-6E8A-4147-A177-3AD203B41FA5}">
                      <a16:colId xmlns:a16="http://schemas.microsoft.com/office/drawing/2014/main" val="3143493360"/>
                    </a:ext>
                  </a:extLst>
                </a:gridCol>
                <a:gridCol w="1524000">
                  <a:extLst>
                    <a:ext uri="{9D8B030D-6E8A-4147-A177-3AD203B41FA5}">
                      <a16:colId xmlns:a16="http://schemas.microsoft.com/office/drawing/2014/main" val="1998095964"/>
                    </a:ext>
                  </a:extLst>
                </a:gridCol>
                <a:gridCol w="1524000">
                  <a:extLst>
                    <a:ext uri="{9D8B030D-6E8A-4147-A177-3AD203B41FA5}">
                      <a16:colId xmlns:a16="http://schemas.microsoft.com/office/drawing/2014/main" val="870238263"/>
                    </a:ext>
                  </a:extLst>
                </a:gridCol>
                <a:gridCol w="1524000">
                  <a:extLst>
                    <a:ext uri="{9D8B030D-6E8A-4147-A177-3AD203B41FA5}">
                      <a16:colId xmlns:a16="http://schemas.microsoft.com/office/drawing/2014/main" val="1178014516"/>
                    </a:ext>
                  </a:extLst>
                </a:gridCol>
              </a:tblGrid>
              <a:tr h="370840">
                <a:tc>
                  <a:txBody>
                    <a:bodyPr/>
                    <a:lstStyle/>
                    <a:p>
                      <a:pPr algn="ctr"/>
                      <a:r>
                        <a:rPr lang="zh-CN" altLang="en-US" dirty="0"/>
                        <a:t>项目</a:t>
                      </a:r>
                    </a:p>
                  </a:txBody>
                  <a:tcPr/>
                </a:tc>
                <a:tc>
                  <a:txBody>
                    <a:bodyPr/>
                    <a:lstStyle/>
                    <a:p>
                      <a:pPr algn="ctr"/>
                      <a:r>
                        <a:rPr lang="en-US" altLang="zh-CN" dirty="0"/>
                        <a:t>City-Flow</a:t>
                      </a:r>
                      <a:endParaRPr lang="zh-CN" altLang="en-US" dirty="0"/>
                    </a:p>
                  </a:txBody>
                  <a:tcPr/>
                </a:tc>
                <a:tc>
                  <a:txBody>
                    <a:bodyPr/>
                    <a:lstStyle/>
                    <a:p>
                      <a:pPr algn="ctr"/>
                      <a:r>
                        <a:rPr lang="en-US" altLang="zh-CN" dirty="0"/>
                        <a:t>Sumo</a:t>
                      </a:r>
                      <a:endParaRPr lang="zh-CN" altLang="en-US" dirty="0"/>
                    </a:p>
                  </a:txBody>
                  <a:tcPr/>
                </a:tc>
                <a:tc>
                  <a:txBody>
                    <a:bodyPr/>
                    <a:lstStyle/>
                    <a:p>
                      <a:pPr algn="ctr"/>
                      <a:r>
                        <a:rPr lang="zh-CN" altLang="en-US" dirty="0"/>
                        <a:t>优势</a:t>
                      </a:r>
                    </a:p>
                  </a:txBody>
                  <a:tcPr/>
                </a:tc>
                <a:extLst>
                  <a:ext uri="{0D108BD9-81ED-4DB2-BD59-A6C34878D82A}">
                    <a16:rowId xmlns:a16="http://schemas.microsoft.com/office/drawing/2014/main" val="3147543609"/>
                  </a:ext>
                </a:extLst>
              </a:tr>
              <a:tr h="370840">
                <a:tc>
                  <a:txBody>
                    <a:bodyPr/>
                    <a:lstStyle/>
                    <a:p>
                      <a:pPr algn="ctr"/>
                      <a:r>
                        <a:rPr lang="zh-CN" altLang="en-US" dirty="0"/>
                        <a:t>编程语言</a:t>
                      </a:r>
                    </a:p>
                  </a:txBody>
                  <a:tcPr/>
                </a:tc>
                <a:tc>
                  <a:txBody>
                    <a:bodyPr/>
                    <a:lstStyle/>
                    <a:p>
                      <a:pPr algn="ctr"/>
                      <a:r>
                        <a:rPr lang="en-US" altLang="zh-CN" dirty="0"/>
                        <a:t>C++</a:t>
                      </a:r>
                      <a:endParaRPr lang="zh-CN" altLang="en-US" dirty="0"/>
                    </a:p>
                  </a:txBody>
                  <a:tcPr/>
                </a:tc>
                <a:tc>
                  <a:txBody>
                    <a:bodyPr/>
                    <a:lstStyle/>
                    <a:p>
                      <a:pPr algn="ctr"/>
                      <a:r>
                        <a:rPr lang="en-US" altLang="zh-CN" dirty="0"/>
                        <a:t>Python/C++</a:t>
                      </a:r>
                      <a:endParaRPr lang="zh-CN" altLang="en-US" dirty="0"/>
                    </a:p>
                  </a:txBody>
                  <a:tcPr/>
                </a:tc>
                <a:tc>
                  <a:txBody>
                    <a:bodyPr/>
                    <a:lstStyle/>
                    <a:p>
                      <a:pPr algn="ctr"/>
                      <a:r>
                        <a:rPr lang="zh-CN" altLang="en-US" dirty="0"/>
                        <a:t>速度快</a:t>
                      </a:r>
                    </a:p>
                  </a:txBody>
                  <a:tcPr/>
                </a:tc>
                <a:extLst>
                  <a:ext uri="{0D108BD9-81ED-4DB2-BD59-A6C34878D82A}">
                    <a16:rowId xmlns:a16="http://schemas.microsoft.com/office/drawing/2014/main" val="1373860482"/>
                  </a:ext>
                </a:extLst>
              </a:tr>
              <a:tr h="370840">
                <a:tc>
                  <a:txBody>
                    <a:bodyPr/>
                    <a:lstStyle/>
                    <a:p>
                      <a:pPr algn="ctr"/>
                      <a:r>
                        <a:rPr lang="zh-CN" altLang="en-US" dirty="0"/>
                        <a:t>接口</a:t>
                      </a:r>
                    </a:p>
                  </a:txBody>
                  <a:tcPr/>
                </a:tc>
                <a:tc>
                  <a:txBody>
                    <a:bodyPr/>
                    <a:lstStyle/>
                    <a:p>
                      <a:pPr algn="ctr"/>
                      <a:r>
                        <a:rPr lang="zh-CN" altLang="en-US" dirty="0"/>
                        <a:t>全知</a:t>
                      </a:r>
                    </a:p>
                  </a:txBody>
                  <a:tcPr/>
                </a:tc>
                <a:tc>
                  <a:txBody>
                    <a:bodyPr/>
                    <a:lstStyle/>
                    <a:p>
                      <a:pPr algn="ctr"/>
                      <a:r>
                        <a:rPr lang="zh-CN" altLang="en-US" dirty="0"/>
                        <a:t>关键数据</a:t>
                      </a:r>
                    </a:p>
                  </a:txBody>
                  <a:tcPr/>
                </a:tc>
                <a:tc>
                  <a:txBody>
                    <a:bodyPr/>
                    <a:lstStyle/>
                    <a:p>
                      <a:pPr algn="ctr"/>
                      <a:r>
                        <a:rPr lang="zh-CN" altLang="en-US" dirty="0"/>
                        <a:t>泛化性强</a:t>
                      </a:r>
                    </a:p>
                  </a:txBody>
                  <a:tcPr/>
                </a:tc>
                <a:extLst>
                  <a:ext uri="{0D108BD9-81ED-4DB2-BD59-A6C34878D82A}">
                    <a16:rowId xmlns:a16="http://schemas.microsoft.com/office/drawing/2014/main" val="97636490"/>
                  </a:ext>
                </a:extLst>
              </a:tr>
              <a:tr h="370840">
                <a:tc>
                  <a:txBody>
                    <a:bodyPr/>
                    <a:lstStyle/>
                    <a:p>
                      <a:pPr algn="ctr"/>
                      <a:r>
                        <a:rPr lang="zh-CN" altLang="en-US" dirty="0"/>
                        <a:t>数据交互</a:t>
                      </a:r>
                    </a:p>
                  </a:txBody>
                  <a:tcPr/>
                </a:tc>
                <a:tc>
                  <a:txBody>
                    <a:bodyPr/>
                    <a:lstStyle/>
                    <a:p>
                      <a:pPr algn="ctr"/>
                      <a:r>
                        <a:rPr lang="zh-CN" altLang="en-US" dirty="0"/>
                        <a:t>直接解析</a:t>
                      </a:r>
                    </a:p>
                  </a:txBody>
                  <a:tcPr/>
                </a:tc>
                <a:tc>
                  <a:txBody>
                    <a:bodyPr/>
                    <a:lstStyle/>
                    <a:p>
                      <a:pPr algn="ctr"/>
                      <a:r>
                        <a:rPr lang="zh-CN" altLang="en-US" dirty="0"/>
                        <a:t>导出过程</a:t>
                      </a:r>
                    </a:p>
                  </a:txBody>
                  <a:tcPr/>
                </a:tc>
                <a:tc>
                  <a:txBody>
                    <a:bodyPr/>
                    <a:lstStyle/>
                    <a:p>
                      <a:pPr algn="ctr"/>
                      <a:r>
                        <a:rPr lang="zh-CN" altLang="en-US" dirty="0"/>
                        <a:t>适应</a:t>
                      </a:r>
                      <a:r>
                        <a:rPr lang="en-US" altLang="zh-CN" dirty="0"/>
                        <a:t>RL</a:t>
                      </a:r>
                      <a:endParaRPr lang="zh-CN" altLang="en-US" dirty="0"/>
                    </a:p>
                  </a:txBody>
                  <a:tcPr/>
                </a:tc>
                <a:extLst>
                  <a:ext uri="{0D108BD9-81ED-4DB2-BD59-A6C34878D82A}">
                    <a16:rowId xmlns:a16="http://schemas.microsoft.com/office/drawing/2014/main" val="716103457"/>
                  </a:ext>
                </a:extLst>
              </a:tr>
            </a:tbl>
          </a:graphicData>
        </a:graphic>
      </p:graphicFrame>
    </p:spTree>
    <p:extLst>
      <p:ext uri="{BB962C8B-B14F-4D97-AF65-F5344CB8AC3E}">
        <p14:creationId xmlns:p14="http://schemas.microsoft.com/office/powerpoint/2010/main" val="233235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07282" cy="369332"/>
          </a:xfrm>
          <a:prstGeom prst="rect">
            <a:avLst/>
          </a:prstGeom>
          <a:noFill/>
        </p:spPr>
        <p:txBody>
          <a:bodyPr wrap="square" rtlCol="0">
            <a:spAutoFit/>
          </a:bodyPr>
          <a:lstStyle/>
          <a:p>
            <a:r>
              <a:rPr lang="en-US" altLang="zh-CN" dirty="0">
                <a:solidFill>
                  <a:schemeClr val="bg1"/>
                </a:solidFill>
              </a:rPr>
              <a:t>15</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en-US" altLang="zh-CN" sz="3200" dirty="0">
                <a:solidFill>
                  <a:schemeClr val="bg1"/>
                </a:solidFill>
              </a:rPr>
              <a:t>Deep Q Learning</a:t>
            </a:r>
            <a:endParaRPr lang="zh-CN" altLang="en-US" sz="3200" dirty="0">
              <a:solidFill>
                <a:schemeClr val="bg1"/>
              </a:solidFill>
            </a:endParaRPr>
          </a:p>
        </p:txBody>
      </p:sp>
      <p:sp>
        <p:nvSpPr>
          <p:cNvPr id="3" name="文本框 2">
            <a:extLst>
              <a:ext uri="{FF2B5EF4-FFF2-40B4-BE49-F238E27FC236}">
                <a16:creationId xmlns:a16="http://schemas.microsoft.com/office/drawing/2014/main" id="{E033C06D-099C-4F70-ABE2-F9B6264454D7}"/>
              </a:ext>
            </a:extLst>
          </p:cNvPr>
          <p:cNvSpPr txBox="1"/>
          <p:nvPr/>
        </p:nvSpPr>
        <p:spPr>
          <a:xfrm>
            <a:off x="3928809" y="937026"/>
            <a:ext cx="4406077" cy="2092881"/>
          </a:xfrm>
          <a:prstGeom prst="rect">
            <a:avLst/>
          </a:prstGeom>
          <a:noFill/>
        </p:spPr>
        <p:txBody>
          <a:bodyPr wrap="square" rtlCol="0">
            <a:spAutoFit/>
          </a:bodyPr>
          <a:lstStyle/>
          <a:p>
            <a:pPr algn="l"/>
            <a:r>
              <a:rPr lang="en-US" altLang="zh-CN" b="1" dirty="0"/>
              <a:t>State</a:t>
            </a:r>
            <a:r>
              <a:rPr lang="zh-CN" altLang="en-US" b="1" dirty="0"/>
              <a:t>：</a:t>
            </a:r>
            <a:r>
              <a:rPr lang="en-US" altLang="zh-CN" sz="1600" dirty="0" err="1"/>
              <a:t>roudnet.json</a:t>
            </a:r>
            <a:r>
              <a:rPr lang="zh-CN" altLang="en-US" sz="1600" dirty="0"/>
              <a:t>中包含的信息</a:t>
            </a:r>
            <a:endParaRPr lang="en-US" altLang="zh-CN" sz="1600" dirty="0"/>
          </a:p>
          <a:p>
            <a:pPr algn="l"/>
            <a:endParaRPr lang="en-US" altLang="zh-CN" sz="1600" dirty="0"/>
          </a:p>
          <a:p>
            <a:pPr algn="l"/>
            <a:r>
              <a:rPr lang="en-US" altLang="zh-CN" sz="1600" b="1" dirty="0" err="1"/>
              <a:t>Obersvation</a:t>
            </a:r>
            <a:r>
              <a:rPr lang="en-US" altLang="zh-CN" sz="1600" b="1" dirty="0"/>
              <a:t>: </a:t>
            </a:r>
            <a:r>
              <a:rPr lang="en-US" altLang="zh-CN" sz="1600" dirty="0"/>
              <a:t> </a:t>
            </a:r>
            <a:r>
              <a:rPr lang="zh-CN" altLang="en-US" sz="1600" dirty="0"/>
              <a:t>每个路口一个观察到的状态</a:t>
            </a:r>
            <a:endParaRPr lang="en-US" altLang="zh-CN" sz="1600" dirty="0"/>
          </a:p>
          <a:p>
            <a:pPr algn="l"/>
            <a:endParaRPr lang="en-US" altLang="zh-CN" sz="1600" dirty="0"/>
          </a:p>
          <a:p>
            <a:pPr algn="l"/>
            <a:r>
              <a:rPr lang="en-US" altLang="zh-CN" sz="1600" b="1" dirty="0"/>
              <a:t>Action</a:t>
            </a:r>
            <a:r>
              <a:rPr lang="zh-CN" altLang="en-US" sz="1600" b="1" dirty="0"/>
              <a:t>：</a:t>
            </a:r>
            <a:r>
              <a:rPr lang="zh-CN" altLang="en-US" sz="1600" dirty="0"/>
              <a:t>路口能够进行的动作集合</a:t>
            </a:r>
            <a:endParaRPr lang="en-US" altLang="zh-CN" sz="1600" dirty="0"/>
          </a:p>
          <a:p>
            <a:pPr algn="l"/>
            <a:endParaRPr lang="en-US" altLang="zh-CN" sz="1600" dirty="0"/>
          </a:p>
          <a:p>
            <a:r>
              <a:rPr lang="en-US" altLang="zh-CN" sz="1600" b="1" dirty="0"/>
              <a:t>Transition probability</a:t>
            </a:r>
            <a:r>
              <a:rPr lang="zh-CN" altLang="en-US" sz="1600" b="1" dirty="0"/>
              <a:t>：</a:t>
            </a:r>
            <a:r>
              <a:rPr lang="zh-CN" altLang="en-US" sz="1600" dirty="0"/>
              <a:t>状态转移概率，确定值</a:t>
            </a:r>
            <a:endParaRPr lang="en-US" altLang="zh-CN" sz="1600" dirty="0"/>
          </a:p>
          <a:p>
            <a:pPr algn="l"/>
            <a:endParaRPr lang="zh-CN" altLang="en-US" sz="1600" dirty="0"/>
          </a:p>
        </p:txBody>
      </p:sp>
      <p:pic>
        <p:nvPicPr>
          <p:cNvPr id="12" name="图片 11">
            <a:extLst>
              <a:ext uri="{FF2B5EF4-FFF2-40B4-BE49-F238E27FC236}">
                <a16:creationId xmlns:a16="http://schemas.microsoft.com/office/drawing/2014/main" id="{252D42FB-C630-4CD7-82EF-4DA347A64B8F}"/>
              </a:ext>
            </a:extLst>
          </p:cNvPr>
          <p:cNvPicPr>
            <a:picLocks noChangeAspect="1"/>
          </p:cNvPicPr>
          <p:nvPr/>
        </p:nvPicPr>
        <p:blipFill>
          <a:blip r:embed="rId4"/>
          <a:stretch>
            <a:fillRect/>
          </a:stretch>
        </p:blipFill>
        <p:spPr>
          <a:xfrm>
            <a:off x="748773" y="1069678"/>
            <a:ext cx="2083146" cy="329137"/>
          </a:xfrm>
          <a:prstGeom prst="rect">
            <a:avLst/>
          </a:prstGeom>
        </p:spPr>
      </p:pic>
      <p:pic>
        <p:nvPicPr>
          <p:cNvPr id="17" name="图片 16">
            <a:extLst>
              <a:ext uri="{FF2B5EF4-FFF2-40B4-BE49-F238E27FC236}">
                <a16:creationId xmlns:a16="http://schemas.microsoft.com/office/drawing/2014/main" id="{85483A66-847D-4BCF-8ECC-CA5848D5CAF6}"/>
              </a:ext>
            </a:extLst>
          </p:cNvPr>
          <p:cNvPicPr>
            <a:picLocks noChangeAspect="1"/>
          </p:cNvPicPr>
          <p:nvPr/>
        </p:nvPicPr>
        <p:blipFill rotWithShape="1">
          <a:blip r:embed="rId5"/>
          <a:srcRect t="10064"/>
          <a:stretch/>
        </p:blipFill>
        <p:spPr>
          <a:xfrm>
            <a:off x="5152288" y="4779592"/>
            <a:ext cx="1606131" cy="473924"/>
          </a:xfrm>
          <a:prstGeom prst="rect">
            <a:avLst/>
          </a:prstGeom>
        </p:spPr>
      </p:pic>
      <p:pic>
        <p:nvPicPr>
          <p:cNvPr id="18" name="图片 17">
            <a:extLst>
              <a:ext uri="{FF2B5EF4-FFF2-40B4-BE49-F238E27FC236}">
                <a16:creationId xmlns:a16="http://schemas.microsoft.com/office/drawing/2014/main" id="{F0114268-C206-461E-951A-80C0E1E94F3E}"/>
              </a:ext>
            </a:extLst>
          </p:cNvPr>
          <p:cNvPicPr>
            <a:picLocks noChangeAspect="1"/>
          </p:cNvPicPr>
          <p:nvPr/>
        </p:nvPicPr>
        <p:blipFill rotWithShape="1">
          <a:blip r:embed="rId6"/>
          <a:srcRect l="30353" t="11776" r="30433" b="31878"/>
          <a:stretch/>
        </p:blipFill>
        <p:spPr>
          <a:xfrm>
            <a:off x="827255" y="3429000"/>
            <a:ext cx="785612" cy="1124586"/>
          </a:xfrm>
          <a:prstGeom prst="rect">
            <a:avLst/>
          </a:prstGeom>
        </p:spPr>
      </p:pic>
      <p:sp>
        <p:nvSpPr>
          <p:cNvPr id="19" name="椭圆 18">
            <a:extLst>
              <a:ext uri="{FF2B5EF4-FFF2-40B4-BE49-F238E27FC236}">
                <a16:creationId xmlns:a16="http://schemas.microsoft.com/office/drawing/2014/main" id="{8B6A848C-F0E7-43F8-9B93-B54007E43163}"/>
              </a:ext>
            </a:extLst>
          </p:cNvPr>
          <p:cNvSpPr/>
          <p:nvPr/>
        </p:nvSpPr>
        <p:spPr>
          <a:xfrm>
            <a:off x="925462" y="356988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a:extLst>
              <a:ext uri="{FF2B5EF4-FFF2-40B4-BE49-F238E27FC236}">
                <a16:creationId xmlns:a16="http://schemas.microsoft.com/office/drawing/2014/main" id="{BC240B6B-53DC-432D-9E9E-340FA878CF7E}"/>
              </a:ext>
            </a:extLst>
          </p:cNvPr>
          <p:cNvSpPr/>
          <p:nvPr/>
        </p:nvSpPr>
        <p:spPr>
          <a:xfrm>
            <a:off x="925462" y="387683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F6A8F662-62E6-4F16-ACDB-30810B4E9750}"/>
              </a:ext>
            </a:extLst>
          </p:cNvPr>
          <p:cNvSpPr/>
          <p:nvPr/>
        </p:nvSpPr>
        <p:spPr>
          <a:xfrm>
            <a:off x="925462" y="4217806"/>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73868374-1E57-4A2C-9619-F2C4AF7741A7}"/>
              </a:ext>
            </a:extLst>
          </p:cNvPr>
          <p:cNvSpPr/>
          <p:nvPr/>
        </p:nvSpPr>
        <p:spPr>
          <a:xfrm>
            <a:off x="1277484" y="3576009"/>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4FBE79B0-D9FD-405C-9AF4-1C04BCB63E4A}"/>
              </a:ext>
            </a:extLst>
          </p:cNvPr>
          <p:cNvSpPr/>
          <p:nvPr/>
        </p:nvSpPr>
        <p:spPr>
          <a:xfrm>
            <a:off x="1277313" y="387683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a:extLst>
              <a:ext uri="{FF2B5EF4-FFF2-40B4-BE49-F238E27FC236}">
                <a16:creationId xmlns:a16="http://schemas.microsoft.com/office/drawing/2014/main" id="{998993F8-AF9E-4423-9B58-31EF1FD5C3A1}"/>
              </a:ext>
            </a:extLst>
          </p:cNvPr>
          <p:cNvSpPr/>
          <p:nvPr/>
        </p:nvSpPr>
        <p:spPr>
          <a:xfrm>
            <a:off x="1273134" y="422822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5" name="图片 24">
            <a:extLst>
              <a:ext uri="{FF2B5EF4-FFF2-40B4-BE49-F238E27FC236}">
                <a16:creationId xmlns:a16="http://schemas.microsoft.com/office/drawing/2014/main" id="{906DCA56-8C78-4ACE-BD19-C4082A736CB7}"/>
              </a:ext>
            </a:extLst>
          </p:cNvPr>
          <p:cNvPicPr>
            <a:picLocks noChangeAspect="1"/>
          </p:cNvPicPr>
          <p:nvPr/>
        </p:nvPicPr>
        <p:blipFill rotWithShape="1">
          <a:blip r:embed="rId6"/>
          <a:srcRect l="30353" t="11776" r="30433" b="31878"/>
          <a:stretch/>
        </p:blipFill>
        <p:spPr>
          <a:xfrm>
            <a:off x="2971654" y="2622460"/>
            <a:ext cx="785612" cy="1124586"/>
          </a:xfrm>
          <a:prstGeom prst="rect">
            <a:avLst/>
          </a:prstGeom>
        </p:spPr>
      </p:pic>
      <p:sp>
        <p:nvSpPr>
          <p:cNvPr id="26" name="椭圆 25">
            <a:extLst>
              <a:ext uri="{FF2B5EF4-FFF2-40B4-BE49-F238E27FC236}">
                <a16:creationId xmlns:a16="http://schemas.microsoft.com/office/drawing/2014/main" id="{5EA12A35-7583-47DF-94C6-C65409382CB0}"/>
              </a:ext>
            </a:extLst>
          </p:cNvPr>
          <p:cNvSpPr/>
          <p:nvPr/>
        </p:nvSpPr>
        <p:spPr>
          <a:xfrm>
            <a:off x="3069861" y="276334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a:extLst>
              <a:ext uri="{FF2B5EF4-FFF2-40B4-BE49-F238E27FC236}">
                <a16:creationId xmlns:a16="http://schemas.microsoft.com/office/drawing/2014/main" id="{76AE08CB-9309-4A8C-8AAE-77610DFE5BE9}"/>
              </a:ext>
            </a:extLst>
          </p:cNvPr>
          <p:cNvSpPr/>
          <p:nvPr/>
        </p:nvSpPr>
        <p:spPr>
          <a:xfrm>
            <a:off x="3069861" y="307029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a:extLst>
              <a:ext uri="{FF2B5EF4-FFF2-40B4-BE49-F238E27FC236}">
                <a16:creationId xmlns:a16="http://schemas.microsoft.com/office/drawing/2014/main" id="{B02415B4-6223-4946-95BA-787B138B04DB}"/>
              </a:ext>
            </a:extLst>
          </p:cNvPr>
          <p:cNvSpPr/>
          <p:nvPr/>
        </p:nvSpPr>
        <p:spPr>
          <a:xfrm>
            <a:off x="3069861" y="3411266"/>
            <a:ext cx="223346" cy="2318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a:extLst>
              <a:ext uri="{FF2B5EF4-FFF2-40B4-BE49-F238E27FC236}">
                <a16:creationId xmlns:a16="http://schemas.microsoft.com/office/drawing/2014/main" id="{DFC84B2E-4B52-44C9-AEBE-E679FF593509}"/>
              </a:ext>
            </a:extLst>
          </p:cNvPr>
          <p:cNvSpPr/>
          <p:nvPr/>
        </p:nvSpPr>
        <p:spPr>
          <a:xfrm>
            <a:off x="3421883" y="2769469"/>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a:extLst>
              <a:ext uri="{FF2B5EF4-FFF2-40B4-BE49-F238E27FC236}">
                <a16:creationId xmlns:a16="http://schemas.microsoft.com/office/drawing/2014/main" id="{C874FA8B-2EED-41F1-8A6B-945681D26FF0}"/>
              </a:ext>
            </a:extLst>
          </p:cNvPr>
          <p:cNvSpPr/>
          <p:nvPr/>
        </p:nvSpPr>
        <p:spPr>
          <a:xfrm>
            <a:off x="3421712" y="307029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a:extLst>
              <a:ext uri="{FF2B5EF4-FFF2-40B4-BE49-F238E27FC236}">
                <a16:creationId xmlns:a16="http://schemas.microsoft.com/office/drawing/2014/main" id="{4902EE33-1762-4C0C-B849-18B0DDDA04F0}"/>
              </a:ext>
            </a:extLst>
          </p:cNvPr>
          <p:cNvSpPr/>
          <p:nvPr/>
        </p:nvSpPr>
        <p:spPr>
          <a:xfrm>
            <a:off x="3417533" y="342168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2" name="图片 31">
            <a:extLst>
              <a:ext uri="{FF2B5EF4-FFF2-40B4-BE49-F238E27FC236}">
                <a16:creationId xmlns:a16="http://schemas.microsoft.com/office/drawing/2014/main" id="{E6D361BF-8397-4A78-B7B5-1348944FE6DB}"/>
              </a:ext>
            </a:extLst>
          </p:cNvPr>
          <p:cNvPicPr>
            <a:picLocks noChangeAspect="1"/>
          </p:cNvPicPr>
          <p:nvPr/>
        </p:nvPicPr>
        <p:blipFill rotWithShape="1">
          <a:blip r:embed="rId6"/>
          <a:srcRect l="30353" t="11776" r="30433" b="31878"/>
          <a:stretch/>
        </p:blipFill>
        <p:spPr>
          <a:xfrm>
            <a:off x="2971654" y="4371840"/>
            <a:ext cx="785612" cy="1124586"/>
          </a:xfrm>
          <a:prstGeom prst="rect">
            <a:avLst/>
          </a:prstGeom>
        </p:spPr>
      </p:pic>
      <p:sp>
        <p:nvSpPr>
          <p:cNvPr id="33" name="椭圆 32">
            <a:extLst>
              <a:ext uri="{FF2B5EF4-FFF2-40B4-BE49-F238E27FC236}">
                <a16:creationId xmlns:a16="http://schemas.microsoft.com/office/drawing/2014/main" id="{AC90BA46-95E7-4E9B-A0C3-9E9DD6A111F8}"/>
              </a:ext>
            </a:extLst>
          </p:cNvPr>
          <p:cNvSpPr/>
          <p:nvPr/>
        </p:nvSpPr>
        <p:spPr>
          <a:xfrm>
            <a:off x="3069861" y="451272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33">
            <a:extLst>
              <a:ext uri="{FF2B5EF4-FFF2-40B4-BE49-F238E27FC236}">
                <a16:creationId xmlns:a16="http://schemas.microsoft.com/office/drawing/2014/main" id="{09D27F59-AF5C-47F5-ADE7-A6DB71B1B1CB}"/>
              </a:ext>
            </a:extLst>
          </p:cNvPr>
          <p:cNvSpPr/>
          <p:nvPr/>
        </p:nvSpPr>
        <p:spPr>
          <a:xfrm>
            <a:off x="3069861" y="481967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a:extLst>
              <a:ext uri="{FF2B5EF4-FFF2-40B4-BE49-F238E27FC236}">
                <a16:creationId xmlns:a16="http://schemas.microsoft.com/office/drawing/2014/main" id="{C09AC7C8-98BC-4755-BE8F-9E3C44E14212}"/>
              </a:ext>
            </a:extLst>
          </p:cNvPr>
          <p:cNvSpPr/>
          <p:nvPr/>
        </p:nvSpPr>
        <p:spPr>
          <a:xfrm>
            <a:off x="3069861" y="5160646"/>
            <a:ext cx="223346" cy="2318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a:extLst>
              <a:ext uri="{FF2B5EF4-FFF2-40B4-BE49-F238E27FC236}">
                <a16:creationId xmlns:a16="http://schemas.microsoft.com/office/drawing/2014/main" id="{499C7145-2505-48FA-9490-4E8CF250C8DE}"/>
              </a:ext>
            </a:extLst>
          </p:cNvPr>
          <p:cNvSpPr/>
          <p:nvPr/>
        </p:nvSpPr>
        <p:spPr>
          <a:xfrm>
            <a:off x="3421883" y="4518849"/>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椭圆 36">
            <a:extLst>
              <a:ext uri="{FF2B5EF4-FFF2-40B4-BE49-F238E27FC236}">
                <a16:creationId xmlns:a16="http://schemas.microsoft.com/office/drawing/2014/main" id="{B0BCEF91-DF38-4482-A13B-944A5F6B64D3}"/>
              </a:ext>
            </a:extLst>
          </p:cNvPr>
          <p:cNvSpPr/>
          <p:nvPr/>
        </p:nvSpPr>
        <p:spPr>
          <a:xfrm>
            <a:off x="3421712" y="481967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a:extLst>
              <a:ext uri="{FF2B5EF4-FFF2-40B4-BE49-F238E27FC236}">
                <a16:creationId xmlns:a16="http://schemas.microsoft.com/office/drawing/2014/main" id="{24856884-AD54-4E97-BF96-D66D0617BC62}"/>
              </a:ext>
            </a:extLst>
          </p:cNvPr>
          <p:cNvSpPr/>
          <p:nvPr/>
        </p:nvSpPr>
        <p:spPr>
          <a:xfrm>
            <a:off x="3417533" y="517106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文本框 38">
            <a:extLst>
              <a:ext uri="{FF2B5EF4-FFF2-40B4-BE49-F238E27FC236}">
                <a16:creationId xmlns:a16="http://schemas.microsoft.com/office/drawing/2014/main" id="{939E9F35-8298-42D2-910C-EBD37763BED0}"/>
              </a:ext>
            </a:extLst>
          </p:cNvPr>
          <p:cNvSpPr txBox="1"/>
          <p:nvPr/>
        </p:nvSpPr>
        <p:spPr>
          <a:xfrm>
            <a:off x="1075982" y="4571531"/>
            <a:ext cx="1073770" cy="523220"/>
          </a:xfrm>
          <a:prstGeom prst="rect">
            <a:avLst/>
          </a:prstGeom>
          <a:noFill/>
        </p:spPr>
        <p:txBody>
          <a:bodyPr wrap="square" rtlCol="0">
            <a:spAutoFit/>
          </a:bodyPr>
          <a:lstStyle/>
          <a:p>
            <a:pPr algn="l"/>
            <a:r>
              <a:rPr lang="en-US" altLang="zh-CN" sz="2800" dirty="0"/>
              <a:t>s</a:t>
            </a:r>
            <a:endParaRPr lang="zh-CN" altLang="en-US" sz="2800" dirty="0"/>
          </a:p>
        </p:txBody>
      </p:sp>
      <p:grpSp>
        <p:nvGrpSpPr>
          <p:cNvPr id="40" name="组合 39">
            <a:extLst>
              <a:ext uri="{FF2B5EF4-FFF2-40B4-BE49-F238E27FC236}">
                <a16:creationId xmlns:a16="http://schemas.microsoft.com/office/drawing/2014/main" id="{A10A10F2-C510-415E-A35D-B3D3747294A1}"/>
              </a:ext>
            </a:extLst>
          </p:cNvPr>
          <p:cNvGrpSpPr/>
          <p:nvPr/>
        </p:nvGrpSpPr>
        <p:grpSpPr>
          <a:xfrm>
            <a:off x="4993930" y="3454269"/>
            <a:ext cx="785612" cy="1124586"/>
            <a:chOff x="5750618" y="3430366"/>
            <a:chExt cx="785612" cy="1124586"/>
          </a:xfrm>
        </p:grpSpPr>
        <p:pic>
          <p:nvPicPr>
            <p:cNvPr id="41" name="图片 40">
              <a:extLst>
                <a:ext uri="{FF2B5EF4-FFF2-40B4-BE49-F238E27FC236}">
                  <a16:creationId xmlns:a16="http://schemas.microsoft.com/office/drawing/2014/main" id="{510AF9D5-94BD-4E75-B48A-2AB19090AF16}"/>
                </a:ext>
              </a:extLst>
            </p:cNvPr>
            <p:cNvPicPr>
              <a:picLocks noChangeAspect="1"/>
            </p:cNvPicPr>
            <p:nvPr/>
          </p:nvPicPr>
          <p:blipFill rotWithShape="1">
            <a:blip r:embed="rId6"/>
            <a:srcRect l="30353" t="11776" r="30433" b="31878"/>
            <a:stretch/>
          </p:blipFill>
          <p:spPr>
            <a:xfrm>
              <a:off x="5750618" y="3430366"/>
              <a:ext cx="785612" cy="1124586"/>
            </a:xfrm>
            <a:prstGeom prst="rect">
              <a:avLst/>
            </a:prstGeom>
          </p:spPr>
        </p:pic>
        <p:sp>
          <p:nvSpPr>
            <p:cNvPr id="42" name="椭圆 41">
              <a:extLst>
                <a:ext uri="{FF2B5EF4-FFF2-40B4-BE49-F238E27FC236}">
                  <a16:creationId xmlns:a16="http://schemas.microsoft.com/office/drawing/2014/main" id="{C6B71D42-F7CF-4818-9761-4DEAFA708020}"/>
                </a:ext>
              </a:extLst>
            </p:cNvPr>
            <p:cNvSpPr/>
            <p:nvPr/>
          </p:nvSpPr>
          <p:spPr>
            <a:xfrm>
              <a:off x="5848825" y="357125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a:extLst>
                <a:ext uri="{FF2B5EF4-FFF2-40B4-BE49-F238E27FC236}">
                  <a16:creationId xmlns:a16="http://schemas.microsoft.com/office/drawing/2014/main" id="{F76C501A-C54A-45FA-AC55-ADD00732D712}"/>
                </a:ext>
              </a:extLst>
            </p:cNvPr>
            <p:cNvSpPr/>
            <p:nvPr/>
          </p:nvSpPr>
          <p:spPr>
            <a:xfrm>
              <a:off x="5848825" y="387820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a:extLst>
                <a:ext uri="{FF2B5EF4-FFF2-40B4-BE49-F238E27FC236}">
                  <a16:creationId xmlns:a16="http://schemas.microsoft.com/office/drawing/2014/main" id="{14969CBF-658C-4537-AB04-457C23FF3B71}"/>
                </a:ext>
              </a:extLst>
            </p:cNvPr>
            <p:cNvSpPr/>
            <p:nvPr/>
          </p:nvSpPr>
          <p:spPr>
            <a:xfrm>
              <a:off x="5848825" y="4219172"/>
              <a:ext cx="223346" cy="2318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a:extLst>
                <a:ext uri="{FF2B5EF4-FFF2-40B4-BE49-F238E27FC236}">
                  <a16:creationId xmlns:a16="http://schemas.microsoft.com/office/drawing/2014/main" id="{C7B5B829-F5B1-4CB3-9E8C-2D577440B6CA}"/>
                </a:ext>
              </a:extLst>
            </p:cNvPr>
            <p:cNvSpPr/>
            <p:nvPr/>
          </p:nvSpPr>
          <p:spPr>
            <a:xfrm>
              <a:off x="6200847" y="3577375"/>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a:extLst>
                <a:ext uri="{FF2B5EF4-FFF2-40B4-BE49-F238E27FC236}">
                  <a16:creationId xmlns:a16="http://schemas.microsoft.com/office/drawing/2014/main" id="{11B59588-649D-4BC4-BA89-1D50F85F5FAE}"/>
                </a:ext>
              </a:extLst>
            </p:cNvPr>
            <p:cNvSpPr/>
            <p:nvPr/>
          </p:nvSpPr>
          <p:spPr>
            <a:xfrm>
              <a:off x="6200676" y="387820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a:extLst>
                <a:ext uri="{FF2B5EF4-FFF2-40B4-BE49-F238E27FC236}">
                  <a16:creationId xmlns:a16="http://schemas.microsoft.com/office/drawing/2014/main" id="{034BDE7E-2774-4475-AFD3-82D54BE2BBDA}"/>
                </a:ext>
              </a:extLst>
            </p:cNvPr>
            <p:cNvSpPr/>
            <p:nvPr/>
          </p:nvSpPr>
          <p:spPr>
            <a:xfrm>
              <a:off x="6196497" y="4229586"/>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箭头: 左右 47">
            <a:extLst>
              <a:ext uri="{FF2B5EF4-FFF2-40B4-BE49-F238E27FC236}">
                <a16:creationId xmlns:a16="http://schemas.microsoft.com/office/drawing/2014/main" id="{23AA6EE1-3E79-41D1-BAB3-DC089A26C68F}"/>
              </a:ext>
            </a:extLst>
          </p:cNvPr>
          <p:cNvSpPr/>
          <p:nvPr/>
        </p:nvSpPr>
        <p:spPr>
          <a:xfrm rot="19963960">
            <a:off x="1933235" y="3321805"/>
            <a:ext cx="882203" cy="199748"/>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48">
            <a:extLst>
              <a:ext uri="{FF2B5EF4-FFF2-40B4-BE49-F238E27FC236}">
                <a16:creationId xmlns:a16="http://schemas.microsoft.com/office/drawing/2014/main" id="{388F620F-D578-464E-92EF-A6320D86D79D}"/>
              </a:ext>
            </a:extLst>
          </p:cNvPr>
          <p:cNvSpPr txBox="1"/>
          <p:nvPr/>
        </p:nvSpPr>
        <p:spPr>
          <a:xfrm>
            <a:off x="2249557" y="3403688"/>
            <a:ext cx="1073770" cy="523220"/>
          </a:xfrm>
          <a:prstGeom prst="rect">
            <a:avLst/>
          </a:prstGeom>
          <a:noFill/>
        </p:spPr>
        <p:txBody>
          <a:bodyPr wrap="square" rtlCol="0">
            <a:spAutoFit/>
          </a:bodyPr>
          <a:lstStyle/>
          <a:p>
            <a:pPr algn="l"/>
            <a:r>
              <a:rPr lang="en-US" altLang="zh-CN" sz="2800" dirty="0"/>
              <a:t>r</a:t>
            </a:r>
            <a:endParaRPr lang="zh-CN" altLang="en-US" sz="2800" dirty="0"/>
          </a:p>
        </p:txBody>
      </p:sp>
      <p:sp>
        <p:nvSpPr>
          <p:cNvPr id="50" name="箭头: 左右 49">
            <a:extLst>
              <a:ext uri="{FF2B5EF4-FFF2-40B4-BE49-F238E27FC236}">
                <a16:creationId xmlns:a16="http://schemas.microsoft.com/office/drawing/2014/main" id="{6E7F4792-E400-4B4B-847E-1DD7E4298622}"/>
              </a:ext>
            </a:extLst>
          </p:cNvPr>
          <p:cNvSpPr/>
          <p:nvPr/>
        </p:nvSpPr>
        <p:spPr>
          <a:xfrm rot="1807506">
            <a:off x="1904011" y="4491929"/>
            <a:ext cx="882203" cy="199748"/>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箭头: 左右 50">
            <a:extLst>
              <a:ext uri="{FF2B5EF4-FFF2-40B4-BE49-F238E27FC236}">
                <a16:creationId xmlns:a16="http://schemas.microsoft.com/office/drawing/2014/main" id="{72B383CA-8CA7-46D0-8D83-B07C9A206A7F}"/>
              </a:ext>
            </a:extLst>
          </p:cNvPr>
          <p:cNvSpPr/>
          <p:nvPr/>
        </p:nvSpPr>
        <p:spPr>
          <a:xfrm rot="1694047">
            <a:off x="3990054" y="3381544"/>
            <a:ext cx="882203" cy="199748"/>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文本框 51">
            <a:extLst>
              <a:ext uri="{FF2B5EF4-FFF2-40B4-BE49-F238E27FC236}">
                <a16:creationId xmlns:a16="http://schemas.microsoft.com/office/drawing/2014/main" id="{A000238F-7FCD-4E98-9AD5-D379FC224217}"/>
              </a:ext>
            </a:extLst>
          </p:cNvPr>
          <p:cNvSpPr txBox="1"/>
          <p:nvPr/>
        </p:nvSpPr>
        <p:spPr>
          <a:xfrm>
            <a:off x="2226002" y="4586639"/>
            <a:ext cx="1073770" cy="523220"/>
          </a:xfrm>
          <a:prstGeom prst="rect">
            <a:avLst/>
          </a:prstGeom>
          <a:noFill/>
        </p:spPr>
        <p:txBody>
          <a:bodyPr wrap="square" rtlCol="0">
            <a:spAutoFit/>
          </a:bodyPr>
          <a:lstStyle/>
          <a:p>
            <a:pPr algn="l"/>
            <a:r>
              <a:rPr lang="en-US" altLang="zh-CN" sz="2800" dirty="0"/>
              <a:t>r</a:t>
            </a:r>
            <a:endParaRPr lang="zh-CN" altLang="en-US" sz="2800" dirty="0"/>
          </a:p>
        </p:txBody>
      </p:sp>
      <p:sp>
        <p:nvSpPr>
          <p:cNvPr id="53" name="文本框 52">
            <a:extLst>
              <a:ext uri="{FF2B5EF4-FFF2-40B4-BE49-F238E27FC236}">
                <a16:creationId xmlns:a16="http://schemas.microsoft.com/office/drawing/2014/main" id="{89DA862E-C534-4EB1-B9F6-9781AC17D6AA}"/>
              </a:ext>
            </a:extLst>
          </p:cNvPr>
          <p:cNvSpPr txBox="1"/>
          <p:nvPr/>
        </p:nvSpPr>
        <p:spPr>
          <a:xfrm>
            <a:off x="2259129" y="4124461"/>
            <a:ext cx="1073770" cy="523220"/>
          </a:xfrm>
          <a:prstGeom prst="rect">
            <a:avLst/>
          </a:prstGeom>
          <a:noFill/>
        </p:spPr>
        <p:txBody>
          <a:bodyPr wrap="square" rtlCol="0">
            <a:spAutoFit/>
          </a:bodyPr>
          <a:lstStyle/>
          <a:p>
            <a:pPr algn="l"/>
            <a:r>
              <a:rPr lang="en-US" altLang="zh-CN" sz="2800" dirty="0"/>
              <a:t>a</a:t>
            </a:r>
            <a:endParaRPr lang="zh-CN" altLang="en-US" sz="2800" dirty="0"/>
          </a:p>
        </p:txBody>
      </p:sp>
      <p:sp>
        <p:nvSpPr>
          <p:cNvPr id="54" name="文本框 53">
            <a:extLst>
              <a:ext uri="{FF2B5EF4-FFF2-40B4-BE49-F238E27FC236}">
                <a16:creationId xmlns:a16="http://schemas.microsoft.com/office/drawing/2014/main" id="{B77630D5-B9CF-48C8-9D81-471636783351}"/>
              </a:ext>
            </a:extLst>
          </p:cNvPr>
          <p:cNvSpPr txBox="1"/>
          <p:nvPr/>
        </p:nvSpPr>
        <p:spPr>
          <a:xfrm>
            <a:off x="2180551" y="2884257"/>
            <a:ext cx="1073770" cy="523220"/>
          </a:xfrm>
          <a:prstGeom prst="rect">
            <a:avLst/>
          </a:prstGeom>
          <a:noFill/>
        </p:spPr>
        <p:txBody>
          <a:bodyPr wrap="square" rtlCol="0">
            <a:spAutoFit/>
          </a:bodyPr>
          <a:lstStyle/>
          <a:p>
            <a:pPr algn="l"/>
            <a:r>
              <a:rPr lang="en-US" altLang="zh-CN" sz="2800" dirty="0"/>
              <a:t>a</a:t>
            </a:r>
            <a:endParaRPr lang="zh-CN" altLang="en-US" sz="2800" dirty="0"/>
          </a:p>
        </p:txBody>
      </p:sp>
      <p:sp>
        <p:nvSpPr>
          <p:cNvPr id="55" name="文本框 54">
            <a:extLst>
              <a:ext uri="{FF2B5EF4-FFF2-40B4-BE49-F238E27FC236}">
                <a16:creationId xmlns:a16="http://schemas.microsoft.com/office/drawing/2014/main" id="{0CE90A80-2692-410B-AFA0-914E8479BEC3}"/>
              </a:ext>
            </a:extLst>
          </p:cNvPr>
          <p:cNvSpPr txBox="1"/>
          <p:nvPr/>
        </p:nvSpPr>
        <p:spPr>
          <a:xfrm>
            <a:off x="3952159" y="4757762"/>
            <a:ext cx="4572000" cy="1477328"/>
          </a:xfrm>
          <a:prstGeom prst="rect">
            <a:avLst/>
          </a:prstGeom>
          <a:noFill/>
        </p:spPr>
        <p:txBody>
          <a:bodyPr wrap="square">
            <a:spAutoFit/>
          </a:bodyPr>
          <a:lstStyle/>
          <a:p>
            <a:pPr algn="l"/>
            <a:r>
              <a:rPr lang="en-US" altLang="zh-CN" sz="1800" b="1" dirty="0"/>
              <a:t>Reward:</a:t>
            </a:r>
          </a:p>
          <a:p>
            <a:pPr algn="l"/>
            <a:endParaRPr lang="en-US" altLang="zh-CN" b="1" dirty="0"/>
          </a:p>
          <a:p>
            <a:pPr algn="l"/>
            <a:r>
              <a:rPr lang="en-US" altLang="zh-CN" sz="1800" b="1" dirty="0"/>
              <a:t>Policy</a:t>
            </a:r>
            <a:r>
              <a:rPr lang="zh-CN" altLang="en-US" sz="1800" b="1" dirty="0"/>
              <a:t>：</a:t>
            </a:r>
            <a:endParaRPr lang="en-US" altLang="zh-CN" sz="1800" b="1" dirty="0"/>
          </a:p>
          <a:p>
            <a:pPr algn="l"/>
            <a:endParaRPr lang="en-US" altLang="zh-CN" b="1" dirty="0"/>
          </a:p>
          <a:p>
            <a:pPr algn="l"/>
            <a:r>
              <a:rPr lang="en-US" altLang="zh-CN" b="1" dirty="0"/>
              <a:t>D</a:t>
            </a:r>
            <a:r>
              <a:rPr lang="en-US" altLang="zh-CN" sz="1800" b="1" dirty="0"/>
              <a:t>iscount factor</a:t>
            </a:r>
            <a:r>
              <a:rPr lang="zh-CN" altLang="en-US" sz="1800" b="1" dirty="0"/>
              <a:t>： </a:t>
            </a:r>
            <a:endParaRPr lang="en-US" altLang="zh-CN" sz="1800" b="1" dirty="0"/>
          </a:p>
        </p:txBody>
      </p:sp>
      <p:sp>
        <p:nvSpPr>
          <p:cNvPr id="56" name="文本框 55">
            <a:extLst>
              <a:ext uri="{FF2B5EF4-FFF2-40B4-BE49-F238E27FC236}">
                <a16:creationId xmlns:a16="http://schemas.microsoft.com/office/drawing/2014/main" id="{61063D07-5E8F-4348-9A0B-8EA9D7FC78A1}"/>
              </a:ext>
            </a:extLst>
          </p:cNvPr>
          <p:cNvSpPr txBox="1"/>
          <p:nvPr/>
        </p:nvSpPr>
        <p:spPr>
          <a:xfrm>
            <a:off x="616072" y="1741426"/>
            <a:ext cx="3955928" cy="400110"/>
          </a:xfrm>
          <a:prstGeom prst="rect">
            <a:avLst/>
          </a:prstGeom>
          <a:noFill/>
        </p:spPr>
        <p:txBody>
          <a:bodyPr wrap="square" rtlCol="0">
            <a:spAutoFit/>
          </a:bodyPr>
          <a:lstStyle/>
          <a:p>
            <a:pPr algn="l"/>
            <a:r>
              <a:rPr lang="zh-CN" altLang="en-US" sz="2000" b="1" dirty="0"/>
              <a:t>对一个</a:t>
            </a:r>
            <a:r>
              <a:rPr lang="en-US" altLang="zh-CN" sz="2000" b="1" dirty="0"/>
              <a:t>intersection</a:t>
            </a:r>
            <a:r>
              <a:rPr lang="zh-CN" altLang="en-US" sz="2000" b="1" dirty="0"/>
              <a:t>建模</a:t>
            </a:r>
          </a:p>
        </p:txBody>
      </p:sp>
      <p:pic>
        <p:nvPicPr>
          <p:cNvPr id="58" name="图片 57">
            <a:extLst>
              <a:ext uri="{FF2B5EF4-FFF2-40B4-BE49-F238E27FC236}">
                <a16:creationId xmlns:a16="http://schemas.microsoft.com/office/drawing/2014/main" id="{9116C4FC-8B84-448D-B171-17CF87FDAFAE}"/>
              </a:ext>
            </a:extLst>
          </p:cNvPr>
          <p:cNvPicPr>
            <a:picLocks noChangeAspect="1"/>
          </p:cNvPicPr>
          <p:nvPr/>
        </p:nvPicPr>
        <p:blipFill>
          <a:blip r:embed="rId7"/>
          <a:stretch>
            <a:fillRect/>
          </a:stretch>
        </p:blipFill>
        <p:spPr>
          <a:xfrm>
            <a:off x="5152288" y="5391552"/>
            <a:ext cx="1348001" cy="297317"/>
          </a:xfrm>
          <a:prstGeom prst="rect">
            <a:avLst/>
          </a:prstGeom>
        </p:spPr>
      </p:pic>
      <p:pic>
        <p:nvPicPr>
          <p:cNvPr id="60" name="图片 59">
            <a:extLst>
              <a:ext uri="{FF2B5EF4-FFF2-40B4-BE49-F238E27FC236}">
                <a16:creationId xmlns:a16="http://schemas.microsoft.com/office/drawing/2014/main" id="{9B3B7D27-1A73-463A-91B2-7DAA22CD79BA}"/>
              </a:ext>
            </a:extLst>
          </p:cNvPr>
          <p:cNvPicPr>
            <a:picLocks noChangeAspect="1"/>
          </p:cNvPicPr>
          <p:nvPr/>
        </p:nvPicPr>
        <p:blipFill>
          <a:blip r:embed="rId8"/>
          <a:stretch>
            <a:fillRect/>
          </a:stretch>
        </p:blipFill>
        <p:spPr>
          <a:xfrm>
            <a:off x="5830860" y="5888601"/>
            <a:ext cx="146058" cy="368319"/>
          </a:xfrm>
          <a:prstGeom prst="rect">
            <a:avLst/>
          </a:prstGeom>
        </p:spPr>
      </p:pic>
      <p:sp>
        <p:nvSpPr>
          <p:cNvPr id="61" name="箭头: 右 60">
            <a:extLst>
              <a:ext uri="{FF2B5EF4-FFF2-40B4-BE49-F238E27FC236}">
                <a16:creationId xmlns:a16="http://schemas.microsoft.com/office/drawing/2014/main" id="{88AF1241-9BBF-4C6E-A841-9EDAC862CC2D}"/>
              </a:ext>
            </a:extLst>
          </p:cNvPr>
          <p:cNvSpPr/>
          <p:nvPr/>
        </p:nvSpPr>
        <p:spPr>
          <a:xfrm>
            <a:off x="6035390" y="3963914"/>
            <a:ext cx="678572" cy="247627"/>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文本框 61">
            <a:extLst>
              <a:ext uri="{FF2B5EF4-FFF2-40B4-BE49-F238E27FC236}">
                <a16:creationId xmlns:a16="http://schemas.microsoft.com/office/drawing/2014/main" id="{598BE709-25D9-488D-986F-13AB4EC23102}"/>
              </a:ext>
            </a:extLst>
          </p:cNvPr>
          <p:cNvSpPr txBox="1"/>
          <p:nvPr/>
        </p:nvSpPr>
        <p:spPr>
          <a:xfrm>
            <a:off x="6969810" y="3855705"/>
            <a:ext cx="1481070" cy="523220"/>
          </a:xfrm>
          <a:prstGeom prst="rect">
            <a:avLst/>
          </a:prstGeom>
          <a:noFill/>
        </p:spPr>
        <p:txBody>
          <a:bodyPr wrap="square" rtlCol="0">
            <a:spAutoFit/>
          </a:bodyPr>
          <a:lstStyle/>
          <a:p>
            <a:pPr algn="l"/>
            <a:r>
              <a:rPr lang="en-US" altLang="zh-CN" sz="2800" b="1" dirty="0"/>
              <a:t>&lt;</a:t>
            </a:r>
            <a:r>
              <a:rPr lang="en-US" altLang="zh-CN" sz="2800" b="1" dirty="0" err="1"/>
              <a:t>s,a,r,s</a:t>
            </a:r>
            <a:r>
              <a:rPr lang="en-US" altLang="zh-CN" sz="2800" b="1" dirty="0"/>
              <a:t>’&gt;</a:t>
            </a:r>
            <a:endParaRPr lang="zh-CN" altLang="en-US" sz="2800" b="1" dirty="0"/>
          </a:p>
        </p:txBody>
      </p:sp>
      <p:pic>
        <p:nvPicPr>
          <p:cNvPr id="64" name="图片 63">
            <a:extLst>
              <a:ext uri="{FF2B5EF4-FFF2-40B4-BE49-F238E27FC236}">
                <a16:creationId xmlns:a16="http://schemas.microsoft.com/office/drawing/2014/main" id="{026FF7E0-0C82-4C46-93AE-60CD5B5054E6}"/>
              </a:ext>
            </a:extLst>
          </p:cNvPr>
          <p:cNvPicPr>
            <a:picLocks noChangeAspect="1"/>
          </p:cNvPicPr>
          <p:nvPr/>
        </p:nvPicPr>
        <p:blipFill>
          <a:blip r:embed="rId9"/>
          <a:stretch>
            <a:fillRect/>
          </a:stretch>
        </p:blipFill>
        <p:spPr>
          <a:xfrm>
            <a:off x="7008393" y="5318701"/>
            <a:ext cx="1972989" cy="376205"/>
          </a:xfrm>
          <a:prstGeom prst="rect">
            <a:avLst/>
          </a:prstGeom>
        </p:spPr>
      </p:pic>
      <p:sp>
        <p:nvSpPr>
          <p:cNvPr id="66" name="右大括号 65">
            <a:extLst>
              <a:ext uri="{FF2B5EF4-FFF2-40B4-BE49-F238E27FC236}">
                <a16:creationId xmlns:a16="http://schemas.microsoft.com/office/drawing/2014/main" id="{51725906-91AB-43C3-AC3C-39295985D16A}"/>
              </a:ext>
            </a:extLst>
          </p:cNvPr>
          <p:cNvSpPr/>
          <p:nvPr/>
        </p:nvSpPr>
        <p:spPr>
          <a:xfrm>
            <a:off x="6740470" y="4963377"/>
            <a:ext cx="146059" cy="1203859"/>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ABA1C4B7-282F-4ABC-A1FD-C5F4B049A845}"/>
              </a:ext>
            </a:extLst>
          </p:cNvPr>
          <p:cNvSpPr txBox="1"/>
          <p:nvPr/>
        </p:nvSpPr>
        <p:spPr>
          <a:xfrm>
            <a:off x="6917998" y="4780343"/>
            <a:ext cx="4572000" cy="369332"/>
          </a:xfrm>
          <a:prstGeom prst="rect">
            <a:avLst/>
          </a:prstGeom>
          <a:noFill/>
        </p:spPr>
        <p:txBody>
          <a:bodyPr wrap="square">
            <a:spAutoFit/>
          </a:bodyPr>
          <a:lstStyle/>
          <a:p>
            <a:pPr algn="l"/>
            <a:r>
              <a:rPr lang="en-US" altLang="zh-CN" sz="1800" b="1" dirty="0"/>
              <a:t>      Total Reward</a:t>
            </a:r>
          </a:p>
        </p:txBody>
      </p:sp>
    </p:spTree>
    <p:extLst>
      <p:ext uri="{BB962C8B-B14F-4D97-AF65-F5344CB8AC3E}">
        <p14:creationId xmlns:p14="http://schemas.microsoft.com/office/powerpoint/2010/main" val="1193132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16</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en-US" altLang="zh-CN" sz="3200" dirty="0">
                <a:solidFill>
                  <a:schemeClr val="bg1"/>
                </a:solidFill>
              </a:rPr>
              <a:t>Deep Q Learning</a:t>
            </a:r>
            <a:endParaRPr lang="zh-CN" altLang="en-US" sz="3200" dirty="0">
              <a:solidFill>
                <a:schemeClr val="bg1"/>
              </a:solidFill>
            </a:endParaRPr>
          </a:p>
        </p:txBody>
      </p:sp>
      <p:pic>
        <p:nvPicPr>
          <p:cNvPr id="16" name="图片 15">
            <a:extLst>
              <a:ext uri="{FF2B5EF4-FFF2-40B4-BE49-F238E27FC236}">
                <a16:creationId xmlns:a16="http://schemas.microsoft.com/office/drawing/2014/main" id="{55E724E2-E623-44B3-ACB7-3995EDB4BB97}"/>
              </a:ext>
            </a:extLst>
          </p:cNvPr>
          <p:cNvPicPr>
            <a:picLocks noChangeAspect="1"/>
          </p:cNvPicPr>
          <p:nvPr/>
        </p:nvPicPr>
        <p:blipFill>
          <a:blip r:embed="rId4"/>
          <a:stretch>
            <a:fillRect/>
          </a:stretch>
        </p:blipFill>
        <p:spPr>
          <a:xfrm>
            <a:off x="859253" y="5545637"/>
            <a:ext cx="6051502" cy="668387"/>
          </a:xfrm>
          <a:prstGeom prst="rect">
            <a:avLst/>
          </a:prstGeom>
        </p:spPr>
      </p:pic>
      <p:sp>
        <p:nvSpPr>
          <p:cNvPr id="4" name="文本框 3">
            <a:extLst>
              <a:ext uri="{FF2B5EF4-FFF2-40B4-BE49-F238E27FC236}">
                <a16:creationId xmlns:a16="http://schemas.microsoft.com/office/drawing/2014/main" id="{3206D676-11D1-4C11-9C93-A0C076408C63}"/>
              </a:ext>
            </a:extLst>
          </p:cNvPr>
          <p:cNvSpPr txBox="1"/>
          <p:nvPr/>
        </p:nvSpPr>
        <p:spPr>
          <a:xfrm>
            <a:off x="7168662" y="2297723"/>
            <a:ext cx="1724158" cy="400110"/>
          </a:xfrm>
          <a:prstGeom prst="rect">
            <a:avLst/>
          </a:prstGeom>
          <a:noFill/>
        </p:spPr>
        <p:txBody>
          <a:bodyPr wrap="square" rtlCol="0">
            <a:spAutoFit/>
          </a:bodyPr>
          <a:lstStyle/>
          <a:p>
            <a:pPr algn="l"/>
            <a:endParaRPr lang="zh-CN" altLang="en-US" sz="2000" dirty="0"/>
          </a:p>
        </p:txBody>
      </p:sp>
      <p:sp>
        <p:nvSpPr>
          <p:cNvPr id="11" name="文本框 10">
            <a:extLst>
              <a:ext uri="{FF2B5EF4-FFF2-40B4-BE49-F238E27FC236}">
                <a16:creationId xmlns:a16="http://schemas.microsoft.com/office/drawing/2014/main" id="{B53FB46A-4CA3-4CB3-B244-F363EB08B35F}"/>
              </a:ext>
            </a:extLst>
          </p:cNvPr>
          <p:cNvSpPr txBox="1"/>
          <p:nvPr/>
        </p:nvSpPr>
        <p:spPr>
          <a:xfrm>
            <a:off x="6846276" y="1839218"/>
            <a:ext cx="2215661" cy="335476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400" dirty="0"/>
              <a:t>环境基于实际网络做出决策</a:t>
            </a:r>
            <a:endParaRPr lang="en-US" altLang="zh-CN" sz="1400" dirty="0"/>
          </a:p>
          <a:p>
            <a:pPr marL="285750" indent="-285750" algn="l">
              <a:buFont typeface="Arial" panose="020B0604020202020204" pitchFamily="34" charset="0"/>
              <a:buChar char="•"/>
            </a:pPr>
            <a:endParaRPr lang="en-US" altLang="zh-CN" sz="1400" dirty="0"/>
          </a:p>
          <a:p>
            <a:pPr marL="285750" indent="-285750" algn="l">
              <a:buFont typeface="Arial" panose="020B0604020202020204" pitchFamily="34" charset="0"/>
              <a:buChar char="•"/>
            </a:pPr>
            <a:r>
              <a:rPr lang="zh-CN" altLang="en-US" sz="1400" dirty="0"/>
              <a:t>记忆单元池记录四元组，达到一定数量后用于神经网络训练</a:t>
            </a:r>
            <a:endParaRPr lang="en-US" altLang="zh-CN" sz="1400" dirty="0"/>
          </a:p>
          <a:p>
            <a:pPr marL="285750" indent="-285750" algn="l">
              <a:buFont typeface="Arial" panose="020B0604020202020204" pitchFamily="34" charset="0"/>
              <a:buChar char="•"/>
            </a:pPr>
            <a:endParaRPr lang="en-US" altLang="zh-CN" sz="1400" dirty="0"/>
          </a:p>
          <a:p>
            <a:pPr marL="285750" indent="-285750" algn="l">
              <a:buFont typeface="Arial" panose="020B0604020202020204" pitchFamily="34" charset="0"/>
              <a:buChar char="•"/>
            </a:pPr>
            <a:r>
              <a:rPr lang="en-US" altLang="zh-CN" sz="1400" dirty="0"/>
              <a:t>N</a:t>
            </a:r>
            <a:r>
              <a:rPr lang="zh-CN" altLang="en-US" sz="1400" dirty="0"/>
              <a:t>次神经网络训练后将实际网络参数赋予目标网络</a:t>
            </a:r>
            <a:endParaRPr lang="en-US" altLang="zh-CN" sz="1400" dirty="0"/>
          </a:p>
          <a:p>
            <a:pPr marL="285750" indent="-285750" algn="l">
              <a:buFont typeface="Arial" panose="020B0604020202020204" pitchFamily="34" charset="0"/>
              <a:buChar char="•"/>
            </a:pPr>
            <a:endParaRPr lang="en-US" altLang="zh-CN" sz="1400" dirty="0"/>
          </a:p>
          <a:p>
            <a:pPr marL="285750" indent="-285750" algn="l">
              <a:buFont typeface="Arial" panose="020B0604020202020204" pitchFamily="34" charset="0"/>
              <a:buChar char="•"/>
            </a:pPr>
            <a:r>
              <a:rPr lang="zh-CN" altLang="en-US" sz="1400" dirty="0"/>
              <a:t>联合训练多个</a:t>
            </a:r>
            <a:r>
              <a:rPr lang="en-US" altLang="zh-CN" sz="1400" dirty="0"/>
              <a:t>intersection</a:t>
            </a:r>
            <a:r>
              <a:rPr lang="zh-CN" altLang="en-US" sz="1400" dirty="0"/>
              <a:t>的参数，减少计算开销</a:t>
            </a:r>
            <a:endParaRPr lang="en-US" altLang="zh-CN" sz="1400" dirty="0"/>
          </a:p>
          <a:p>
            <a:pPr algn="l"/>
            <a:endParaRPr lang="zh-CN" altLang="en-US" sz="1600" dirty="0"/>
          </a:p>
        </p:txBody>
      </p:sp>
      <p:pic>
        <p:nvPicPr>
          <p:cNvPr id="14" name="图片 13">
            <a:extLst>
              <a:ext uri="{FF2B5EF4-FFF2-40B4-BE49-F238E27FC236}">
                <a16:creationId xmlns:a16="http://schemas.microsoft.com/office/drawing/2014/main" id="{9BE6C688-CD37-40E8-AE7A-32585EFA15D3}"/>
              </a:ext>
            </a:extLst>
          </p:cNvPr>
          <p:cNvPicPr>
            <a:picLocks noChangeAspect="1"/>
          </p:cNvPicPr>
          <p:nvPr/>
        </p:nvPicPr>
        <p:blipFill>
          <a:blip r:embed="rId5"/>
          <a:stretch>
            <a:fillRect/>
          </a:stretch>
        </p:blipFill>
        <p:spPr>
          <a:xfrm>
            <a:off x="859253" y="1373745"/>
            <a:ext cx="6250772" cy="3820238"/>
          </a:xfrm>
          <a:prstGeom prst="rect">
            <a:avLst/>
          </a:prstGeom>
        </p:spPr>
      </p:pic>
      <p:pic>
        <p:nvPicPr>
          <p:cNvPr id="17" name="图片 16">
            <a:extLst>
              <a:ext uri="{FF2B5EF4-FFF2-40B4-BE49-F238E27FC236}">
                <a16:creationId xmlns:a16="http://schemas.microsoft.com/office/drawing/2014/main" id="{B74BCBCA-BD21-4798-A428-64272E0AB93B}"/>
              </a:ext>
            </a:extLst>
          </p:cNvPr>
          <p:cNvPicPr>
            <a:picLocks noChangeAspect="1"/>
          </p:cNvPicPr>
          <p:nvPr/>
        </p:nvPicPr>
        <p:blipFill>
          <a:blip r:embed="rId6"/>
          <a:stretch>
            <a:fillRect/>
          </a:stretch>
        </p:blipFill>
        <p:spPr>
          <a:xfrm>
            <a:off x="748773" y="1069678"/>
            <a:ext cx="2083146" cy="329137"/>
          </a:xfrm>
          <a:prstGeom prst="rect">
            <a:avLst/>
          </a:prstGeom>
        </p:spPr>
      </p:pic>
    </p:spTree>
    <p:extLst>
      <p:ext uri="{BB962C8B-B14F-4D97-AF65-F5344CB8AC3E}">
        <p14:creationId xmlns:p14="http://schemas.microsoft.com/office/powerpoint/2010/main" val="548185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0" y="6482993"/>
            <a:ext cx="563439" cy="369332"/>
          </a:xfrm>
          <a:prstGeom prst="rect">
            <a:avLst/>
          </a:prstGeom>
          <a:noFill/>
        </p:spPr>
        <p:txBody>
          <a:bodyPr wrap="square" rtlCol="0">
            <a:spAutoFit/>
          </a:bodyPr>
          <a:lstStyle/>
          <a:p>
            <a:r>
              <a:rPr lang="en-US" altLang="zh-CN" dirty="0">
                <a:solidFill>
                  <a:schemeClr val="bg1"/>
                </a:solidFill>
              </a:rPr>
              <a:t>17</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en-US" altLang="zh-CN" sz="3200" dirty="0">
                <a:solidFill>
                  <a:schemeClr val="bg1"/>
                </a:solidFill>
              </a:rPr>
              <a:t>Graph Attention Network</a:t>
            </a:r>
            <a:endParaRPr lang="zh-CN" altLang="en-US" sz="3200" dirty="0">
              <a:solidFill>
                <a:schemeClr val="bg1"/>
              </a:solidFill>
            </a:endParaRPr>
          </a:p>
        </p:txBody>
      </p:sp>
      <p:pic>
        <p:nvPicPr>
          <p:cNvPr id="3" name="图片 2">
            <a:extLst>
              <a:ext uri="{FF2B5EF4-FFF2-40B4-BE49-F238E27FC236}">
                <a16:creationId xmlns:a16="http://schemas.microsoft.com/office/drawing/2014/main" id="{69EA70BF-F54A-4672-9BDE-65A9B05003AE}"/>
              </a:ext>
            </a:extLst>
          </p:cNvPr>
          <p:cNvPicPr>
            <a:picLocks noChangeAspect="1"/>
          </p:cNvPicPr>
          <p:nvPr/>
        </p:nvPicPr>
        <p:blipFill rotWithShape="1">
          <a:blip r:embed="rId4"/>
          <a:srcRect r="41072"/>
          <a:stretch/>
        </p:blipFill>
        <p:spPr>
          <a:xfrm>
            <a:off x="1045028" y="1689088"/>
            <a:ext cx="4156757" cy="3886997"/>
          </a:xfrm>
          <a:prstGeom prst="rect">
            <a:avLst/>
          </a:prstGeom>
        </p:spPr>
      </p:pic>
      <p:pic>
        <p:nvPicPr>
          <p:cNvPr id="4" name="图片 3">
            <a:extLst>
              <a:ext uri="{FF2B5EF4-FFF2-40B4-BE49-F238E27FC236}">
                <a16:creationId xmlns:a16="http://schemas.microsoft.com/office/drawing/2014/main" id="{5D84B63F-C1BC-4B06-B305-2756B9BEC9D6}"/>
              </a:ext>
            </a:extLst>
          </p:cNvPr>
          <p:cNvPicPr>
            <a:picLocks noChangeAspect="1"/>
          </p:cNvPicPr>
          <p:nvPr/>
        </p:nvPicPr>
        <p:blipFill>
          <a:blip r:embed="rId5"/>
          <a:stretch>
            <a:fillRect/>
          </a:stretch>
        </p:blipFill>
        <p:spPr>
          <a:xfrm>
            <a:off x="3819829" y="1112729"/>
            <a:ext cx="4058216" cy="409632"/>
          </a:xfrm>
          <a:prstGeom prst="rect">
            <a:avLst/>
          </a:prstGeom>
        </p:spPr>
      </p:pic>
      <p:sp>
        <p:nvSpPr>
          <p:cNvPr id="10" name="文本框 9">
            <a:extLst>
              <a:ext uri="{FF2B5EF4-FFF2-40B4-BE49-F238E27FC236}">
                <a16:creationId xmlns:a16="http://schemas.microsoft.com/office/drawing/2014/main" id="{C55CD217-B1E8-4420-A0C1-38333C0CEA51}"/>
              </a:ext>
            </a:extLst>
          </p:cNvPr>
          <p:cNvSpPr txBox="1"/>
          <p:nvPr/>
        </p:nvSpPr>
        <p:spPr>
          <a:xfrm>
            <a:off x="1265955" y="1112729"/>
            <a:ext cx="1575216"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特征提取</a:t>
            </a:r>
          </a:p>
        </p:txBody>
      </p:sp>
      <p:pic>
        <p:nvPicPr>
          <p:cNvPr id="1026" name="Picture 2">
            <a:extLst>
              <a:ext uri="{FF2B5EF4-FFF2-40B4-BE49-F238E27FC236}">
                <a16:creationId xmlns:a16="http://schemas.microsoft.com/office/drawing/2014/main" id="{3204F839-1D7F-43CF-9F4C-B9E7FD6C9F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5227" y="2988405"/>
            <a:ext cx="2903578" cy="164415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D4B4201-7D1C-413F-BA4C-3827C63BF6E4}"/>
              </a:ext>
            </a:extLst>
          </p:cNvPr>
          <p:cNvSpPr txBox="1"/>
          <p:nvPr/>
        </p:nvSpPr>
        <p:spPr>
          <a:xfrm>
            <a:off x="5685227" y="2143693"/>
            <a:ext cx="1071847" cy="523220"/>
          </a:xfrm>
          <a:prstGeom prst="rect">
            <a:avLst/>
          </a:prstGeom>
          <a:noFill/>
        </p:spPr>
        <p:txBody>
          <a:bodyPr wrap="square" rtlCol="0">
            <a:spAutoFit/>
          </a:bodyPr>
          <a:lstStyle/>
          <a:p>
            <a:pPr algn="l"/>
            <a:r>
              <a:rPr lang="en-US" altLang="zh-CN" sz="2800" dirty="0" err="1"/>
              <a:t>ReLU</a:t>
            </a:r>
            <a:endParaRPr lang="zh-CN" altLang="en-US" sz="2800" dirty="0"/>
          </a:p>
        </p:txBody>
      </p:sp>
    </p:spTree>
    <p:extLst>
      <p:ext uri="{BB962C8B-B14F-4D97-AF65-F5344CB8AC3E}">
        <p14:creationId xmlns:p14="http://schemas.microsoft.com/office/powerpoint/2010/main" val="366268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679348" cy="369332"/>
          </a:xfrm>
          <a:prstGeom prst="rect">
            <a:avLst/>
          </a:prstGeom>
          <a:noFill/>
        </p:spPr>
        <p:txBody>
          <a:bodyPr wrap="square" rtlCol="0">
            <a:spAutoFit/>
          </a:bodyPr>
          <a:lstStyle/>
          <a:p>
            <a:r>
              <a:rPr lang="en-US" altLang="zh-CN" dirty="0">
                <a:solidFill>
                  <a:schemeClr val="bg1"/>
                </a:solidFill>
              </a:rPr>
              <a:t>18</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en-US" altLang="zh-CN" sz="3200" dirty="0">
                <a:solidFill>
                  <a:schemeClr val="bg1"/>
                </a:solidFill>
              </a:rPr>
              <a:t>Graph Attention Network</a:t>
            </a:r>
            <a:endParaRPr lang="zh-CN" altLang="en-US" sz="3200" dirty="0">
              <a:solidFill>
                <a:schemeClr val="bg1"/>
              </a:solidFill>
            </a:endParaRPr>
          </a:p>
        </p:txBody>
      </p:sp>
      <p:pic>
        <p:nvPicPr>
          <p:cNvPr id="3" name="图片 2">
            <a:extLst>
              <a:ext uri="{FF2B5EF4-FFF2-40B4-BE49-F238E27FC236}">
                <a16:creationId xmlns:a16="http://schemas.microsoft.com/office/drawing/2014/main" id="{69EA70BF-F54A-4672-9BDE-65A9B05003AE}"/>
              </a:ext>
            </a:extLst>
          </p:cNvPr>
          <p:cNvPicPr>
            <a:picLocks noChangeAspect="1"/>
          </p:cNvPicPr>
          <p:nvPr/>
        </p:nvPicPr>
        <p:blipFill>
          <a:blip r:embed="rId4"/>
          <a:stretch>
            <a:fillRect/>
          </a:stretch>
        </p:blipFill>
        <p:spPr>
          <a:xfrm>
            <a:off x="1045028" y="1653458"/>
            <a:ext cx="7053944" cy="3886997"/>
          </a:xfrm>
          <a:prstGeom prst="rect">
            <a:avLst/>
          </a:prstGeom>
        </p:spPr>
      </p:pic>
      <p:sp>
        <p:nvSpPr>
          <p:cNvPr id="10" name="文本框 9">
            <a:extLst>
              <a:ext uri="{FF2B5EF4-FFF2-40B4-BE49-F238E27FC236}">
                <a16:creationId xmlns:a16="http://schemas.microsoft.com/office/drawing/2014/main" id="{C55CD217-B1E8-4420-A0C1-38333C0CEA51}"/>
              </a:ext>
            </a:extLst>
          </p:cNvPr>
          <p:cNvSpPr txBox="1"/>
          <p:nvPr/>
        </p:nvSpPr>
        <p:spPr>
          <a:xfrm>
            <a:off x="1306147" y="1093089"/>
            <a:ext cx="2050001"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注意力机制</a:t>
            </a:r>
          </a:p>
        </p:txBody>
      </p:sp>
      <p:pic>
        <p:nvPicPr>
          <p:cNvPr id="11" name="图片 10">
            <a:extLst>
              <a:ext uri="{FF2B5EF4-FFF2-40B4-BE49-F238E27FC236}">
                <a16:creationId xmlns:a16="http://schemas.microsoft.com/office/drawing/2014/main" id="{490BF208-4E37-49D1-80A7-0FAD310656AA}"/>
              </a:ext>
            </a:extLst>
          </p:cNvPr>
          <p:cNvPicPr>
            <a:picLocks noChangeAspect="1"/>
          </p:cNvPicPr>
          <p:nvPr/>
        </p:nvPicPr>
        <p:blipFill>
          <a:blip r:embed="rId5"/>
          <a:stretch>
            <a:fillRect/>
          </a:stretch>
        </p:blipFill>
        <p:spPr>
          <a:xfrm>
            <a:off x="4399097" y="1043773"/>
            <a:ext cx="2857899" cy="609685"/>
          </a:xfrm>
          <a:prstGeom prst="rect">
            <a:avLst/>
          </a:prstGeom>
        </p:spPr>
      </p:pic>
    </p:spTree>
    <p:extLst>
      <p:ext uri="{BB962C8B-B14F-4D97-AF65-F5344CB8AC3E}">
        <p14:creationId xmlns:p14="http://schemas.microsoft.com/office/powerpoint/2010/main" val="111763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19</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en-US" altLang="zh-CN" sz="3200" dirty="0">
                <a:solidFill>
                  <a:schemeClr val="bg1"/>
                </a:solidFill>
              </a:rPr>
              <a:t>Graph Attention Network</a:t>
            </a:r>
            <a:endParaRPr lang="zh-CN" altLang="en-US" sz="3200" dirty="0">
              <a:solidFill>
                <a:schemeClr val="bg1"/>
              </a:solidFill>
            </a:endParaRPr>
          </a:p>
        </p:txBody>
      </p:sp>
      <p:sp>
        <p:nvSpPr>
          <p:cNvPr id="10" name="文本框 9">
            <a:extLst>
              <a:ext uri="{FF2B5EF4-FFF2-40B4-BE49-F238E27FC236}">
                <a16:creationId xmlns:a16="http://schemas.microsoft.com/office/drawing/2014/main" id="{C55CD217-B1E8-4420-A0C1-38333C0CEA51}"/>
              </a:ext>
            </a:extLst>
          </p:cNvPr>
          <p:cNvSpPr txBox="1"/>
          <p:nvPr/>
        </p:nvSpPr>
        <p:spPr>
          <a:xfrm>
            <a:off x="1265955" y="1112729"/>
            <a:ext cx="1135602"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归一化</a:t>
            </a:r>
          </a:p>
        </p:txBody>
      </p:sp>
      <p:pic>
        <p:nvPicPr>
          <p:cNvPr id="4" name="图片 3">
            <a:extLst>
              <a:ext uri="{FF2B5EF4-FFF2-40B4-BE49-F238E27FC236}">
                <a16:creationId xmlns:a16="http://schemas.microsoft.com/office/drawing/2014/main" id="{7994BF52-A7AE-48AF-83BB-3F42D6F357E3}"/>
              </a:ext>
            </a:extLst>
          </p:cNvPr>
          <p:cNvPicPr>
            <a:picLocks noChangeAspect="1"/>
          </p:cNvPicPr>
          <p:nvPr/>
        </p:nvPicPr>
        <p:blipFill>
          <a:blip r:embed="rId4"/>
          <a:stretch>
            <a:fillRect/>
          </a:stretch>
        </p:blipFill>
        <p:spPr>
          <a:xfrm>
            <a:off x="1265955" y="2356175"/>
            <a:ext cx="3991689" cy="850941"/>
          </a:xfrm>
          <a:prstGeom prst="rect">
            <a:avLst/>
          </a:prstGeom>
        </p:spPr>
      </p:pic>
      <p:pic>
        <p:nvPicPr>
          <p:cNvPr id="12" name="图片 11">
            <a:extLst>
              <a:ext uri="{FF2B5EF4-FFF2-40B4-BE49-F238E27FC236}">
                <a16:creationId xmlns:a16="http://schemas.microsoft.com/office/drawing/2014/main" id="{B149E196-8432-4FF6-91AF-D50353425A15}"/>
              </a:ext>
            </a:extLst>
          </p:cNvPr>
          <p:cNvPicPr>
            <a:picLocks noChangeAspect="1"/>
          </p:cNvPicPr>
          <p:nvPr/>
        </p:nvPicPr>
        <p:blipFill>
          <a:blip r:embed="rId5"/>
          <a:stretch>
            <a:fillRect/>
          </a:stretch>
        </p:blipFill>
        <p:spPr>
          <a:xfrm>
            <a:off x="712267" y="3793467"/>
            <a:ext cx="7868748" cy="1743318"/>
          </a:xfrm>
          <a:prstGeom prst="rect">
            <a:avLst/>
          </a:prstGeom>
        </p:spPr>
      </p:pic>
      <p:sp>
        <p:nvSpPr>
          <p:cNvPr id="13" name="文本框 12">
            <a:extLst>
              <a:ext uri="{FF2B5EF4-FFF2-40B4-BE49-F238E27FC236}">
                <a16:creationId xmlns:a16="http://schemas.microsoft.com/office/drawing/2014/main" id="{3B22F4EA-C9BA-47B9-B4B1-6858FB215F95}"/>
              </a:ext>
            </a:extLst>
          </p:cNvPr>
          <p:cNvSpPr txBox="1"/>
          <p:nvPr/>
        </p:nvSpPr>
        <p:spPr>
          <a:xfrm>
            <a:off x="5920050" y="1966037"/>
            <a:ext cx="2863781" cy="1631216"/>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b="1" dirty="0"/>
              <a:t>最优邻居节点个数由实验测得</a:t>
            </a:r>
            <a:endParaRPr lang="en-US" altLang="zh-CN" sz="2000" b="1" dirty="0"/>
          </a:p>
          <a:p>
            <a:pPr marL="342900" indent="-342900" algn="l">
              <a:buFont typeface="Arial" panose="020B0604020202020204" pitchFamily="34" charset="0"/>
              <a:buChar char="•"/>
            </a:pPr>
            <a:endParaRPr lang="en-US" altLang="zh-CN" sz="2000" b="1" dirty="0"/>
          </a:p>
          <a:p>
            <a:pPr marL="342900" indent="-342900" algn="l">
              <a:buFont typeface="Arial" panose="020B0604020202020204" pitchFamily="34" charset="0"/>
              <a:buChar char="•"/>
            </a:pPr>
            <a:r>
              <a:rPr lang="zh-CN" altLang="en-US" sz="2000" b="1" dirty="0"/>
              <a:t>两种衡量邻节点的方式，距离</a:t>
            </a:r>
            <a:r>
              <a:rPr lang="en-US" altLang="zh-CN" sz="2000" b="1" dirty="0"/>
              <a:t>/</a:t>
            </a:r>
            <a:r>
              <a:rPr lang="zh-CN" altLang="en-US" sz="2000" b="1" dirty="0"/>
              <a:t>层数</a:t>
            </a:r>
          </a:p>
        </p:txBody>
      </p:sp>
    </p:spTree>
    <p:extLst>
      <p:ext uri="{BB962C8B-B14F-4D97-AF65-F5344CB8AC3E}">
        <p14:creationId xmlns:p14="http://schemas.microsoft.com/office/powerpoint/2010/main" val="64123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822051" y="1672938"/>
            <a:ext cx="5726829" cy="718078"/>
            <a:chOff x="1098018" y="1340446"/>
            <a:chExt cx="6947964" cy="737210"/>
          </a:xfrm>
        </p:grpSpPr>
        <p:sp>
          <p:nvSpPr>
            <p:cNvPr id="44" name="任意多边形 43"/>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背景</a:t>
              </a:r>
            </a:p>
          </p:txBody>
        </p:sp>
        <p:sp>
          <p:nvSpPr>
            <p:cNvPr id="45" name="任意多边形 4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46" name="组合 45"/>
          <p:cNvGrpSpPr/>
          <p:nvPr/>
        </p:nvGrpSpPr>
        <p:grpSpPr>
          <a:xfrm>
            <a:off x="1822051" y="2503038"/>
            <a:ext cx="5726829" cy="730231"/>
            <a:chOff x="1098018" y="2114517"/>
            <a:chExt cx="6947964" cy="737210"/>
          </a:xfrm>
        </p:grpSpPr>
        <p:sp>
          <p:nvSpPr>
            <p:cNvPr id="47" name="任意多边形 46"/>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模型</a:t>
              </a:r>
            </a:p>
          </p:txBody>
        </p:sp>
        <p:sp>
          <p:nvSpPr>
            <p:cNvPr id="48" name="任意多边形 47"/>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49" name="组合 48"/>
          <p:cNvGrpSpPr/>
          <p:nvPr/>
        </p:nvGrpSpPr>
        <p:grpSpPr>
          <a:xfrm>
            <a:off x="1822051" y="3345716"/>
            <a:ext cx="5726829" cy="728443"/>
            <a:chOff x="1098018" y="2888588"/>
            <a:chExt cx="6947964" cy="737210"/>
          </a:xfrm>
        </p:grpSpPr>
        <p:sp>
          <p:nvSpPr>
            <p:cNvPr id="50" name="任意多边形 49"/>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实验</a:t>
              </a:r>
            </a:p>
          </p:txBody>
        </p:sp>
        <p:sp>
          <p:nvSpPr>
            <p:cNvPr id="51" name="任意多边形 50"/>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52" name="组合 51"/>
          <p:cNvGrpSpPr/>
          <p:nvPr/>
        </p:nvGrpSpPr>
        <p:grpSpPr>
          <a:xfrm>
            <a:off x="1822051" y="4190372"/>
            <a:ext cx="5726829" cy="757548"/>
            <a:chOff x="1098018" y="3662660"/>
            <a:chExt cx="6947964" cy="737210"/>
          </a:xfrm>
        </p:grpSpPr>
        <p:sp>
          <p:nvSpPr>
            <p:cNvPr id="53" name="任意多边形 52"/>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总结</a:t>
              </a:r>
            </a:p>
          </p:txBody>
        </p:sp>
        <p:sp>
          <p:nvSpPr>
            <p:cNvPr id="54" name="任意多边形 53"/>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sp>
        <p:nvSpPr>
          <p:cNvPr id="20" name="矩形 19"/>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2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7"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8"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29" name="文本框 28"/>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目录</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6DDE803A-7FBD-469F-BF13-13EA64FC3F69}"/>
              </a:ext>
            </a:extLst>
          </p:cNvPr>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Tree>
    <p:extLst>
      <p:ext uri="{BB962C8B-B14F-4D97-AF65-F5344CB8AC3E}">
        <p14:creationId xmlns:p14="http://schemas.microsoft.com/office/powerpoint/2010/main" val="89864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0" y="6482993"/>
            <a:ext cx="441089" cy="369332"/>
          </a:xfrm>
          <a:prstGeom prst="rect">
            <a:avLst/>
          </a:prstGeom>
          <a:noFill/>
        </p:spPr>
        <p:txBody>
          <a:bodyPr wrap="square" rtlCol="0">
            <a:spAutoFit/>
          </a:bodyPr>
          <a:lstStyle/>
          <a:p>
            <a:r>
              <a:rPr lang="en-US" altLang="zh-CN" dirty="0">
                <a:solidFill>
                  <a:schemeClr val="bg1"/>
                </a:solidFill>
              </a:rPr>
              <a:t>20</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en-US" altLang="zh-CN" sz="3200" dirty="0">
                <a:solidFill>
                  <a:schemeClr val="bg1"/>
                </a:solidFill>
              </a:rPr>
              <a:t>Graph Attention Network</a:t>
            </a:r>
            <a:endParaRPr lang="zh-CN" altLang="en-US" sz="3200" dirty="0">
              <a:solidFill>
                <a:schemeClr val="bg1"/>
              </a:solidFill>
            </a:endParaRPr>
          </a:p>
        </p:txBody>
      </p:sp>
      <p:pic>
        <p:nvPicPr>
          <p:cNvPr id="3" name="图片 2">
            <a:extLst>
              <a:ext uri="{FF2B5EF4-FFF2-40B4-BE49-F238E27FC236}">
                <a16:creationId xmlns:a16="http://schemas.microsoft.com/office/drawing/2014/main" id="{69EA70BF-F54A-4672-9BDE-65A9B05003AE}"/>
              </a:ext>
            </a:extLst>
          </p:cNvPr>
          <p:cNvPicPr>
            <a:picLocks noChangeAspect="1"/>
          </p:cNvPicPr>
          <p:nvPr/>
        </p:nvPicPr>
        <p:blipFill rotWithShape="1">
          <a:blip r:embed="rId4"/>
          <a:srcRect l="31300"/>
          <a:stretch/>
        </p:blipFill>
        <p:spPr>
          <a:xfrm>
            <a:off x="3252866" y="1653458"/>
            <a:ext cx="4846106" cy="3886997"/>
          </a:xfrm>
          <a:prstGeom prst="rect">
            <a:avLst/>
          </a:prstGeom>
        </p:spPr>
      </p:pic>
      <p:sp>
        <p:nvSpPr>
          <p:cNvPr id="10" name="文本框 9">
            <a:extLst>
              <a:ext uri="{FF2B5EF4-FFF2-40B4-BE49-F238E27FC236}">
                <a16:creationId xmlns:a16="http://schemas.microsoft.com/office/drawing/2014/main" id="{C55CD217-B1E8-4420-A0C1-38333C0CEA51}"/>
              </a:ext>
            </a:extLst>
          </p:cNvPr>
          <p:cNvSpPr txBox="1"/>
          <p:nvPr/>
        </p:nvSpPr>
        <p:spPr>
          <a:xfrm>
            <a:off x="1260707" y="1093089"/>
            <a:ext cx="1834185"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关联邻节点</a:t>
            </a:r>
          </a:p>
        </p:txBody>
      </p:sp>
      <p:pic>
        <p:nvPicPr>
          <p:cNvPr id="4" name="图片 3">
            <a:extLst>
              <a:ext uri="{FF2B5EF4-FFF2-40B4-BE49-F238E27FC236}">
                <a16:creationId xmlns:a16="http://schemas.microsoft.com/office/drawing/2014/main" id="{37B4460B-F668-4C59-9187-521675CCB216}"/>
              </a:ext>
            </a:extLst>
          </p:cNvPr>
          <p:cNvPicPr>
            <a:picLocks noChangeAspect="1"/>
          </p:cNvPicPr>
          <p:nvPr/>
        </p:nvPicPr>
        <p:blipFill>
          <a:blip r:embed="rId5"/>
          <a:stretch>
            <a:fillRect/>
          </a:stretch>
        </p:blipFill>
        <p:spPr>
          <a:xfrm>
            <a:off x="3887098" y="994885"/>
            <a:ext cx="4382112" cy="828791"/>
          </a:xfrm>
          <a:prstGeom prst="rect">
            <a:avLst/>
          </a:prstGeom>
        </p:spPr>
      </p:pic>
      <p:sp>
        <p:nvSpPr>
          <p:cNvPr id="12" name="文本框 11">
            <a:extLst>
              <a:ext uri="{FF2B5EF4-FFF2-40B4-BE49-F238E27FC236}">
                <a16:creationId xmlns:a16="http://schemas.microsoft.com/office/drawing/2014/main" id="{CA5DD53E-0FAB-419F-AEEE-21DDCF9B169A}"/>
              </a:ext>
            </a:extLst>
          </p:cNvPr>
          <p:cNvSpPr txBox="1"/>
          <p:nvPr/>
        </p:nvSpPr>
        <p:spPr>
          <a:xfrm>
            <a:off x="1092722" y="5540455"/>
            <a:ext cx="4526852" cy="707886"/>
          </a:xfrm>
          <a:prstGeom prst="rect">
            <a:avLst/>
          </a:prstGeom>
          <a:solidFill>
            <a:srgbClr val="002060"/>
          </a:solidFill>
        </p:spPr>
        <p:txBody>
          <a:bodyPr wrap="square" rtlCol="0">
            <a:spAutoFit/>
          </a:bodyPr>
          <a:lstStyle/>
          <a:p>
            <a:pPr algn="l"/>
            <a:r>
              <a:rPr lang="zh-CN" altLang="en-US" sz="2000" dirty="0">
                <a:solidFill>
                  <a:schemeClr val="bg1"/>
                </a:solidFill>
                <a:latin typeface="-apple-system"/>
              </a:rPr>
              <a:t>节点</a:t>
            </a:r>
            <a:r>
              <a:rPr lang="zh-CN" altLang="en-US" sz="2000" b="0" i="0" dirty="0">
                <a:solidFill>
                  <a:schemeClr val="bg1"/>
                </a:solidFill>
                <a:effectLst/>
                <a:latin typeface="-apple-system"/>
              </a:rPr>
              <a:t>输出</a:t>
            </a:r>
            <a:r>
              <a:rPr lang="en-US" altLang="zh-CN" sz="2000" b="0" i="0" dirty="0">
                <a:solidFill>
                  <a:schemeClr val="bg1"/>
                </a:solidFill>
                <a:effectLst/>
                <a:latin typeface="-apple-system"/>
              </a:rPr>
              <a:t>feature</a:t>
            </a:r>
            <a:r>
              <a:rPr lang="zh-CN" altLang="en-US" sz="2000" b="0" i="0" dirty="0">
                <a:solidFill>
                  <a:schemeClr val="bg1"/>
                </a:solidFill>
                <a:effectLst/>
                <a:latin typeface="-apple-system"/>
              </a:rPr>
              <a:t>与与之相邻的所有节点有关，是他们的线性和的非线性激活</a:t>
            </a:r>
            <a:endParaRPr lang="zh-CN" altLang="en-US" sz="2000" dirty="0">
              <a:solidFill>
                <a:schemeClr val="bg1"/>
              </a:solidFill>
            </a:endParaRPr>
          </a:p>
        </p:txBody>
      </p:sp>
      <p:sp>
        <p:nvSpPr>
          <p:cNvPr id="13" name="文本框 12">
            <a:extLst>
              <a:ext uri="{FF2B5EF4-FFF2-40B4-BE49-F238E27FC236}">
                <a16:creationId xmlns:a16="http://schemas.microsoft.com/office/drawing/2014/main" id="{5EB440D3-0CC7-41B0-B40F-B3B3A8784643}"/>
              </a:ext>
            </a:extLst>
          </p:cNvPr>
          <p:cNvSpPr txBox="1"/>
          <p:nvPr/>
        </p:nvSpPr>
        <p:spPr>
          <a:xfrm>
            <a:off x="6192333" y="5694343"/>
            <a:ext cx="1858945" cy="400110"/>
          </a:xfrm>
          <a:prstGeom prst="rect">
            <a:avLst/>
          </a:prstGeom>
          <a:noFill/>
        </p:spPr>
        <p:txBody>
          <a:bodyPr wrap="square" rtlCol="0">
            <a:spAutoFit/>
          </a:bodyPr>
          <a:lstStyle/>
          <a:p>
            <a:pPr algn="l"/>
            <a:r>
              <a:rPr lang="en-US" altLang="zh-CN" sz="2000" b="1" dirty="0"/>
              <a:t>Index-free</a:t>
            </a:r>
            <a:r>
              <a:rPr lang="zh-CN" altLang="en-US" sz="2000" b="1" dirty="0"/>
              <a:t>模型</a:t>
            </a:r>
          </a:p>
        </p:txBody>
      </p:sp>
      <p:pic>
        <p:nvPicPr>
          <p:cNvPr id="14" name="图片 13">
            <a:extLst>
              <a:ext uri="{FF2B5EF4-FFF2-40B4-BE49-F238E27FC236}">
                <a16:creationId xmlns:a16="http://schemas.microsoft.com/office/drawing/2014/main" id="{79EC6601-2026-4A75-997F-143FAB451BDF}"/>
              </a:ext>
            </a:extLst>
          </p:cNvPr>
          <p:cNvPicPr>
            <a:picLocks noChangeAspect="1"/>
          </p:cNvPicPr>
          <p:nvPr/>
        </p:nvPicPr>
        <p:blipFill>
          <a:blip r:embed="rId6"/>
          <a:stretch>
            <a:fillRect/>
          </a:stretch>
        </p:blipFill>
        <p:spPr>
          <a:xfrm>
            <a:off x="885302" y="2696578"/>
            <a:ext cx="2311626" cy="1702053"/>
          </a:xfrm>
          <a:prstGeom prst="rect">
            <a:avLst/>
          </a:prstGeom>
          <a:ln>
            <a:noFill/>
          </a:ln>
          <a:effectLst>
            <a:softEdge rad="112500"/>
          </a:effectLst>
        </p:spPr>
      </p:pic>
    </p:spTree>
    <p:extLst>
      <p:ext uri="{BB962C8B-B14F-4D97-AF65-F5344CB8AC3E}">
        <p14:creationId xmlns:p14="http://schemas.microsoft.com/office/powerpoint/2010/main" val="3031582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453968" cy="369332"/>
          </a:xfrm>
          <a:prstGeom prst="rect">
            <a:avLst/>
          </a:prstGeom>
          <a:noFill/>
        </p:spPr>
        <p:txBody>
          <a:bodyPr wrap="square" rtlCol="0">
            <a:spAutoFit/>
          </a:bodyPr>
          <a:lstStyle/>
          <a:p>
            <a:r>
              <a:rPr lang="en-US" altLang="zh-CN" dirty="0">
                <a:solidFill>
                  <a:schemeClr val="bg1"/>
                </a:solidFill>
              </a:rPr>
              <a:t>21</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en-US" altLang="zh-CN" sz="3200" dirty="0">
                <a:solidFill>
                  <a:schemeClr val="bg1"/>
                </a:solidFill>
              </a:rPr>
              <a:t>Graph Attention Network</a:t>
            </a:r>
            <a:endParaRPr lang="zh-CN" altLang="en-US" sz="3200" dirty="0">
              <a:solidFill>
                <a:schemeClr val="bg1"/>
              </a:solidFill>
            </a:endParaRPr>
          </a:p>
        </p:txBody>
      </p:sp>
      <p:pic>
        <p:nvPicPr>
          <p:cNvPr id="3" name="图片 2">
            <a:extLst>
              <a:ext uri="{FF2B5EF4-FFF2-40B4-BE49-F238E27FC236}">
                <a16:creationId xmlns:a16="http://schemas.microsoft.com/office/drawing/2014/main" id="{69EA70BF-F54A-4672-9BDE-65A9B05003AE}"/>
              </a:ext>
            </a:extLst>
          </p:cNvPr>
          <p:cNvPicPr>
            <a:picLocks noChangeAspect="1"/>
          </p:cNvPicPr>
          <p:nvPr/>
        </p:nvPicPr>
        <p:blipFill>
          <a:blip r:embed="rId4"/>
          <a:stretch>
            <a:fillRect/>
          </a:stretch>
        </p:blipFill>
        <p:spPr>
          <a:xfrm>
            <a:off x="1045028" y="1653458"/>
            <a:ext cx="7053944" cy="3886997"/>
          </a:xfrm>
          <a:prstGeom prst="rect">
            <a:avLst/>
          </a:prstGeom>
        </p:spPr>
      </p:pic>
      <p:sp>
        <p:nvSpPr>
          <p:cNvPr id="10" name="文本框 9">
            <a:extLst>
              <a:ext uri="{FF2B5EF4-FFF2-40B4-BE49-F238E27FC236}">
                <a16:creationId xmlns:a16="http://schemas.microsoft.com/office/drawing/2014/main" id="{C55CD217-B1E8-4420-A0C1-38333C0CEA51}"/>
              </a:ext>
            </a:extLst>
          </p:cNvPr>
          <p:cNvSpPr txBox="1"/>
          <p:nvPr/>
        </p:nvSpPr>
        <p:spPr>
          <a:xfrm>
            <a:off x="1260707" y="1093089"/>
            <a:ext cx="2456153"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多注意力头机制</a:t>
            </a:r>
          </a:p>
        </p:txBody>
      </p:sp>
      <p:pic>
        <p:nvPicPr>
          <p:cNvPr id="16" name="图片 15">
            <a:extLst>
              <a:ext uri="{FF2B5EF4-FFF2-40B4-BE49-F238E27FC236}">
                <a16:creationId xmlns:a16="http://schemas.microsoft.com/office/drawing/2014/main" id="{C1F0F456-7B94-4C58-9267-06949844E34B}"/>
              </a:ext>
            </a:extLst>
          </p:cNvPr>
          <p:cNvPicPr>
            <a:picLocks noChangeAspect="1"/>
          </p:cNvPicPr>
          <p:nvPr/>
        </p:nvPicPr>
        <p:blipFill>
          <a:blip r:embed="rId5"/>
          <a:stretch>
            <a:fillRect/>
          </a:stretch>
        </p:blipFill>
        <p:spPr>
          <a:xfrm>
            <a:off x="4572000" y="945572"/>
            <a:ext cx="3419952" cy="790685"/>
          </a:xfrm>
          <a:prstGeom prst="rect">
            <a:avLst/>
          </a:prstGeom>
        </p:spPr>
      </p:pic>
      <p:pic>
        <p:nvPicPr>
          <p:cNvPr id="18" name="图片 17">
            <a:extLst>
              <a:ext uri="{FF2B5EF4-FFF2-40B4-BE49-F238E27FC236}">
                <a16:creationId xmlns:a16="http://schemas.microsoft.com/office/drawing/2014/main" id="{90DB0CAB-E83A-4C1A-A52D-F644E17B712D}"/>
              </a:ext>
            </a:extLst>
          </p:cNvPr>
          <p:cNvPicPr>
            <a:picLocks noChangeAspect="1"/>
          </p:cNvPicPr>
          <p:nvPr/>
        </p:nvPicPr>
        <p:blipFill>
          <a:blip r:embed="rId6"/>
          <a:stretch>
            <a:fillRect/>
          </a:stretch>
        </p:blipFill>
        <p:spPr>
          <a:xfrm>
            <a:off x="1861526" y="5540455"/>
            <a:ext cx="5420947" cy="822533"/>
          </a:xfrm>
          <a:prstGeom prst="rect">
            <a:avLst/>
          </a:prstGeom>
        </p:spPr>
      </p:pic>
    </p:spTree>
    <p:extLst>
      <p:ext uri="{BB962C8B-B14F-4D97-AF65-F5344CB8AC3E}">
        <p14:creationId xmlns:p14="http://schemas.microsoft.com/office/powerpoint/2010/main" val="142769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22</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en-US" altLang="zh-CN" sz="3200" dirty="0">
                <a:solidFill>
                  <a:schemeClr val="bg1"/>
                </a:solidFill>
              </a:rPr>
              <a:t>Graph Attention Network</a:t>
            </a:r>
            <a:endParaRPr lang="zh-CN" altLang="en-US" sz="3200" dirty="0">
              <a:solidFill>
                <a:schemeClr val="bg1"/>
              </a:solidFill>
            </a:endParaRPr>
          </a:p>
        </p:txBody>
      </p:sp>
      <p:sp>
        <p:nvSpPr>
          <p:cNvPr id="10" name="文本框 9">
            <a:extLst>
              <a:ext uri="{FF2B5EF4-FFF2-40B4-BE49-F238E27FC236}">
                <a16:creationId xmlns:a16="http://schemas.microsoft.com/office/drawing/2014/main" id="{C55CD217-B1E8-4420-A0C1-38333C0CEA51}"/>
              </a:ext>
            </a:extLst>
          </p:cNvPr>
          <p:cNvSpPr txBox="1"/>
          <p:nvPr/>
        </p:nvSpPr>
        <p:spPr>
          <a:xfrm>
            <a:off x="1260707" y="1093089"/>
            <a:ext cx="2165781"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损失函数表达</a:t>
            </a:r>
          </a:p>
        </p:txBody>
      </p:sp>
      <p:pic>
        <p:nvPicPr>
          <p:cNvPr id="14" name="图片 13">
            <a:extLst>
              <a:ext uri="{FF2B5EF4-FFF2-40B4-BE49-F238E27FC236}">
                <a16:creationId xmlns:a16="http://schemas.microsoft.com/office/drawing/2014/main" id="{9586C407-54E2-4609-99A3-14D40B562FF6}"/>
              </a:ext>
            </a:extLst>
          </p:cNvPr>
          <p:cNvPicPr>
            <a:picLocks noChangeAspect="1"/>
          </p:cNvPicPr>
          <p:nvPr/>
        </p:nvPicPr>
        <p:blipFill rotWithShape="1">
          <a:blip r:embed="rId4"/>
          <a:srcRect r="43732"/>
          <a:stretch/>
        </p:blipFill>
        <p:spPr>
          <a:xfrm>
            <a:off x="1045028" y="1653458"/>
            <a:ext cx="3969099" cy="3886997"/>
          </a:xfrm>
          <a:prstGeom prst="rect">
            <a:avLst/>
          </a:prstGeom>
        </p:spPr>
      </p:pic>
      <p:pic>
        <p:nvPicPr>
          <p:cNvPr id="11" name="图片 10">
            <a:extLst>
              <a:ext uri="{FF2B5EF4-FFF2-40B4-BE49-F238E27FC236}">
                <a16:creationId xmlns:a16="http://schemas.microsoft.com/office/drawing/2014/main" id="{1A3E1A2B-EAF4-44EA-856F-972DDCEB8183}"/>
              </a:ext>
            </a:extLst>
          </p:cNvPr>
          <p:cNvPicPr>
            <a:picLocks noChangeAspect="1"/>
          </p:cNvPicPr>
          <p:nvPr/>
        </p:nvPicPr>
        <p:blipFill>
          <a:blip r:embed="rId5"/>
          <a:stretch>
            <a:fillRect/>
          </a:stretch>
        </p:blipFill>
        <p:spPr>
          <a:xfrm>
            <a:off x="5413508" y="2258506"/>
            <a:ext cx="3296110" cy="2676899"/>
          </a:xfrm>
          <a:prstGeom prst="rect">
            <a:avLst/>
          </a:prstGeom>
        </p:spPr>
      </p:pic>
      <p:pic>
        <p:nvPicPr>
          <p:cNvPr id="13" name="图片 12">
            <a:extLst>
              <a:ext uri="{FF2B5EF4-FFF2-40B4-BE49-F238E27FC236}">
                <a16:creationId xmlns:a16="http://schemas.microsoft.com/office/drawing/2014/main" id="{D9B5A073-9867-425D-86A2-2A2F673F5C94}"/>
              </a:ext>
            </a:extLst>
          </p:cNvPr>
          <p:cNvPicPr>
            <a:picLocks noChangeAspect="1"/>
          </p:cNvPicPr>
          <p:nvPr/>
        </p:nvPicPr>
        <p:blipFill>
          <a:blip r:embed="rId6"/>
          <a:stretch>
            <a:fillRect/>
          </a:stretch>
        </p:blipFill>
        <p:spPr>
          <a:xfrm>
            <a:off x="5325626" y="5545668"/>
            <a:ext cx="3567194" cy="677957"/>
          </a:xfrm>
          <a:prstGeom prst="rect">
            <a:avLst/>
          </a:prstGeom>
        </p:spPr>
      </p:pic>
      <p:sp>
        <p:nvSpPr>
          <p:cNvPr id="17" name="箭头: 下 16">
            <a:extLst>
              <a:ext uri="{FF2B5EF4-FFF2-40B4-BE49-F238E27FC236}">
                <a16:creationId xmlns:a16="http://schemas.microsoft.com/office/drawing/2014/main" id="{05FA7A75-CC9A-4775-ADB1-F4953CA485D1}"/>
              </a:ext>
            </a:extLst>
          </p:cNvPr>
          <p:cNvSpPr/>
          <p:nvPr/>
        </p:nvSpPr>
        <p:spPr>
          <a:xfrm>
            <a:off x="7140465" y="5084466"/>
            <a:ext cx="214928" cy="361741"/>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a:extLst>
              <a:ext uri="{FF2B5EF4-FFF2-40B4-BE49-F238E27FC236}">
                <a16:creationId xmlns:a16="http://schemas.microsoft.com/office/drawing/2014/main" id="{6C715486-130F-4663-BF73-CF29443E8D6D}"/>
              </a:ext>
            </a:extLst>
          </p:cNvPr>
          <p:cNvPicPr>
            <a:picLocks noChangeAspect="1"/>
          </p:cNvPicPr>
          <p:nvPr/>
        </p:nvPicPr>
        <p:blipFill rotWithShape="1">
          <a:blip r:embed="rId7"/>
          <a:srcRect l="15639" t="7587"/>
          <a:stretch/>
        </p:blipFill>
        <p:spPr>
          <a:xfrm>
            <a:off x="331926" y="5694349"/>
            <a:ext cx="4498965" cy="380594"/>
          </a:xfrm>
          <a:prstGeom prst="rect">
            <a:avLst/>
          </a:prstGeom>
        </p:spPr>
      </p:pic>
      <p:sp>
        <p:nvSpPr>
          <p:cNvPr id="19" name="文本框 18">
            <a:extLst>
              <a:ext uri="{FF2B5EF4-FFF2-40B4-BE49-F238E27FC236}">
                <a16:creationId xmlns:a16="http://schemas.microsoft.com/office/drawing/2014/main" id="{0FD8FEA9-30A1-4A8C-95FF-02BECB708C30}"/>
              </a:ext>
            </a:extLst>
          </p:cNvPr>
          <p:cNvSpPr txBox="1"/>
          <p:nvPr/>
        </p:nvSpPr>
        <p:spPr>
          <a:xfrm>
            <a:off x="4830891" y="5613135"/>
            <a:ext cx="794788" cy="523220"/>
          </a:xfrm>
          <a:prstGeom prst="rect">
            <a:avLst/>
          </a:prstGeom>
          <a:noFill/>
        </p:spPr>
        <p:txBody>
          <a:bodyPr wrap="square" rtlCol="0">
            <a:spAutoFit/>
          </a:bodyPr>
          <a:lstStyle/>
          <a:p>
            <a:pPr algn="l"/>
            <a:r>
              <a:rPr lang="en-US" altLang="zh-CN" sz="2800" dirty="0">
                <a:sym typeface="Wingdings" panose="05000000000000000000" pitchFamily="2" charset="2"/>
              </a:rPr>
              <a:t></a:t>
            </a:r>
            <a:endParaRPr lang="zh-CN" altLang="en-US" sz="2800" dirty="0"/>
          </a:p>
        </p:txBody>
      </p:sp>
    </p:spTree>
    <p:extLst>
      <p:ext uri="{BB962C8B-B14F-4D97-AF65-F5344CB8AC3E}">
        <p14:creationId xmlns:p14="http://schemas.microsoft.com/office/powerpoint/2010/main" val="1201646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7" name="文本框 16"/>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23</a:t>
            </a:r>
            <a:endParaRPr lang="zh-CN" altLang="en-US" dirty="0">
              <a:solidFill>
                <a:schemeClr val="bg1"/>
              </a:solidFill>
            </a:endParaRPr>
          </a:p>
        </p:txBody>
      </p:sp>
      <p:grpSp>
        <p:nvGrpSpPr>
          <p:cNvPr id="18" name="组合 17">
            <a:extLst>
              <a:ext uri="{FF2B5EF4-FFF2-40B4-BE49-F238E27FC236}">
                <a16:creationId xmlns:a16="http://schemas.microsoft.com/office/drawing/2014/main" id="{611E4A68-EB2E-45C5-AEA2-DEA4A7F35117}"/>
              </a:ext>
            </a:extLst>
          </p:cNvPr>
          <p:cNvGrpSpPr/>
          <p:nvPr/>
        </p:nvGrpSpPr>
        <p:grpSpPr>
          <a:xfrm>
            <a:off x="1822051" y="1672938"/>
            <a:ext cx="5726829" cy="718078"/>
            <a:chOff x="1098018" y="1340446"/>
            <a:chExt cx="6947964" cy="737210"/>
          </a:xfrm>
          <a:solidFill>
            <a:schemeClr val="bg1">
              <a:lumMod val="75000"/>
            </a:schemeClr>
          </a:solidFill>
        </p:grpSpPr>
        <p:sp>
          <p:nvSpPr>
            <p:cNvPr id="19" name="任意多边形 43">
              <a:extLst>
                <a:ext uri="{FF2B5EF4-FFF2-40B4-BE49-F238E27FC236}">
                  <a16:creationId xmlns:a16="http://schemas.microsoft.com/office/drawing/2014/main" id="{30644B4D-223B-4637-8C8E-63CDA9683F15}"/>
                </a:ext>
              </a:extLst>
            </p:cNvPr>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背景</a:t>
              </a:r>
            </a:p>
          </p:txBody>
        </p:sp>
        <p:sp>
          <p:nvSpPr>
            <p:cNvPr id="20" name="任意多边形 44">
              <a:extLst>
                <a:ext uri="{FF2B5EF4-FFF2-40B4-BE49-F238E27FC236}">
                  <a16:creationId xmlns:a16="http://schemas.microsoft.com/office/drawing/2014/main" id="{7F839D27-3DAD-4849-855F-076803165EF1}"/>
                </a:ext>
              </a:extLst>
            </p:cNvPr>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21" name="组合 20">
            <a:extLst>
              <a:ext uri="{FF2B5EF4-FFF2-40B4-BE49-F238E27FC236}">
                <a16:creationId xmlns:a16="http://schemas.microsoft.com/office/drawing/2014/main" id="{5EFD0889-DA85-470D-9317-4DE6AEC08A4C}"/>
              </a:ext>
            </a:extLst>
          </p:cNvPr>
          <p:cNvGrpSpPr/>
          <p:nvPr/>
        </p:nvGrpSpPr>
        <p:grpSpPr>
          <a:xfrm>
            <a:off x="1822051" y="2503038"/>
            <a:ext cx="5726829" cy="730231"/>
            <a:chOff x="1098018" y="2114517"/>
            <a:chExt cx="6947964" cy="737210"/>
          </a:xfrm>
          <a:solidFill>
            <a:schemeClr val="bg1">
              <a:lumMod val="75000"/>
            </a:schemeClr>
          </a:solidFill>
        </p:grpSpPr>
        <p:sp>
          <p:nvSpPr>
            <p:cNvPr id="22" name="任意多边形 46">
              <a:extLst>
                <a:ext uri="{FF2B5EF4-FFF2-40B4-BE49-F238E27FC236}">
                  <a16:creationId xmlns:a16="http://schemas.microsoft.com/office/drawing/2014/main" id="{F9FE41CD-03A4-41D0-BCCA-ED628C101706}"/>
                </a:ext>
              </a:extLst>
            </p:cNvPr>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模型</a:t>
              </a:r>
            </a:p>
          </p:txBody>
        </p:sp>
        <p:sp>
          <p:nvSpPr>
            <p:cNvPr id="23" name="任意多边形 47">
              <a:extLst>
                <a:ext uri="{FF2B5EF4-FFF2-40B4-BE49-F238E27FC236}">
                  <a16:creationId xmlns:a16="http://schemas.microsoft.com/office/drawing/2014/main" id="{551FD760-A16E-488E-A080-3F1121F7C967}"/>
                </a:ext>
              </a:extLst>
            </p:cNvPr>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24" name="组合 23">
            <a:extLst>
              <a:ext uri="{FF2B5EF4-FFF2-40B4-BE49-F238E27FC236}">
                <a16:creationId xmlns:a16="http://schemas.microsoft.com/office/drawing/2014/main" id="{94314C7E-777E-4B52-8580-D04158114DDB}"/>
              </a:ext>
            </a:extLst>
          </p:cNvPr>
          <p:cNvGrpSpPr/>
          <p:nvPr/>
        </p:nvGrpSpPr>
        <p:grpSpPr>
          <a:xfrm>
            <a:off x="1822051" y="3345716"/>
            <a:ext cx="5726829" cy="728443"/>
            <a:chOff x="1098018" y="2888588"/>
            <a:chExt cx="6947964" cy="737210"/>
          </a:xfrm>
        </p:grpSpPr>
        <p:sp>
          <p:nvSpPr>
            <p:cNvPr id="25" name="任意多边形 49">
              <a:extLst>
                <a:ext uri="{FF2B5EF4-FFF2-40B4-BE49-F238E27FC236}">
                  <a16:creationId xmlns:a16="http://schemas.microsoft.com/office/drawing/2014/main" id="{98681947-751E-4B1A-8BCF-D6796FCA9B47}"/>
                </a:ext>
              </a:extLst>
            </p:cNvPr>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实验</a:t>
              </a:r>
            </a:p>
          </p:txBody>
        </p:sp>
        <p:sp>
          <p:nvSpPr>
            <p:cNvPr id="26" name="任意多边形 50">
              <a:extLst>
                <a:ext uri="{FF2B5EF4-FFF2-40B4-BE49-F238E27FC236}">
                  <a16:creationId xmlns:a16="http://schemas.microsoft.com/office/drawing/2014/main" id="{165D0A92-B3D4-4352-9FEC-DD32AD2E2A9D}"/>
                </a:ext>
              </a:extLst>
            </p:cNvPr>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3830A42A-4606-4BDB-A184-BAD91F356970}"/>
              </a:ext>
            </a:extLst>
          </p:cNvPr>
          <p:cNvGrpSpPr/>
          <p:nvPr/>
        </p:nvGrpSpPr>
        <p:grpSpPr>
          <a:xfrm>
            <a:off x="1822051" y="4190372"/>
            <a:ext cx="5726829" cy="757548"/>
            <a:chOff x="1098018" y="3662660"/>
            <a:chExt cx="6947964" cy="737210"/>
          </a:xfrm>
          <a:solidFill>
            <a:schemeClr val="bg1">
              <a:lumMod val="75000"/>
            </a:schemeClr>
          </a:solidFill>
        </p:grpSpPr>
        <p:sp>
          <p:nvSpPr>
            <p:cNvPr id="28" name="任意多边形 52">
              <a:extLst>
                <a:ext uri="{FF2B5EF4-FFF2-40B4-BE49-F238E27FC236}">
                  <a16:creationId xmlns:a16="http://schemas.microsoft.com/office/drawing/2014/main" id="{7869E90D-10E5-46A0-A9FF-953C6C37A041}"/>
                </a:ext>
              </a:extLst>
            </p:cNvPr>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总结</a:t>
              </a:r>
            </a:p>
          </p:txBody>
        </p:sp>
        <p:sp>
          <p:nvSpPr>
            <p:cNvPr id="29" name="任意多边形 53">
              <a:extLst>
                <a:ext uri="{FF2B5EF4-FFF2-40B4-BE49-F238E27FC236}">
                  <a16:creationId xmlns:a16="http://schemas.microsoft.com/office/drawing/2014/main" id="{82940031-92D0-48E6-922A-D9BBFA110DEA}"/>
                </a:ext>
              </a:extLst>
            </p:cNvPr>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81610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24</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zh-CN" altLang="en-US" sz="3200" dirty="0">
                <a:solidFill>
                  <a:schemeClr val="bg1"/>
                </a:solidFill>
              </a:rPr>
              <a:t>实验数据集</a:t>
            </a:r>
          </a:p>
        </p:txBody>
      </p:sp>
      <p:pic>
        <p:nvPicPr>
          <p:cNvPr id="4" name="图片 3">
            <a:extLst>
              <a:ext uri="{FF2B5EF4-FFF2-40B4-BE49-F238E27FC236}">
                <a16:creationId xmlns:a16="http://schemas.microsoft.com/office/drawing/2014/main" id="{C20BE432-9035-484C-9473-710A364B85F1}"/>
              </a:ext>
            </a:extLst>
          </p:cNvPr>
          <p:cNvPicPr>
            <a:picLocks noChangeAspect="1"/>
          </p:cNvPicPr>
          <p:nvPr/>
        </p:nvPicPr>
        <p:blipFill>
          <a:blip r:embed="rId4"/>
          <a:stretch>
            <a:fillRect/>
          </a:stretch>
        </p:blipFill>
        <p:spPr>
          <a:xfrm>
            <a:off x="241491" y="861466"/>
            <a:ext cx="8507012" cy="2981741"/>
          </a:xfrm>
          <a:prstGeom prst="rect">
            <a:avLst/>
          </a:prstGeom>
        </p:spPr>
      </p:pic>
      <p:pic>
        <p:nvPicPr>
          <p:cNvPr id="11" name="图片 10">
            <a:extLst>
              <a:ext uri="{FF2B5EF4-FFF2-40B4-BE49-F238E27FC236}">
                <a16:creationId xmlns:a16="http://schemas.microsoft.com/office/drawing/2014/main" id="{7440211A-FF0F-4F34-B59B-B290A672E65C}"/>
              </a:ext>
            </a:extLst>
          </p:cNvPr>
          <p:cNvPicPr>
            <a:picLocks noChangeAspect="1"/>
          </p:cNvPicPr>
          <p:nvPr/>
        </p:nvPicPr>
        <p:blipFill>
          <a:blip r:embed="rId5"/>
          <a:stretch>
            <a:fillRect/>
          </a:stretch>
        </p:blipFill>
        <p:spPr>
          <a:xfrm>
            <a:off x="1191031" y="3922492"/>
            <a:ext cx="6958132" cy="2348867"/>
          </a:xfrm>
          <a:prstGeom prst="rect">
            <a:avLst/>
          </a:prstGeom>
        </p:spPr>
      </p:pic>
    </p:spTree>
    <p:extLst>
      <p:ext uri="{BB962C8B-B14F-4D97-AF65-F5344CB8AC3E}">
        <p14:creationId xmlns:p14="http://schemas.microsoft.com/office/powerpoint/2010/main" val="166850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512770" cy="369332"/>
          </a:xfrm>
          <a:prstGeom prst="rect">
            <a:avLst/>
          </a:prstGeom>
          <a:noFill/>
        </p:spPr>
        <p:txBody>
          <a:bodyPr wrap="square" rtlCol="0">
            <a:spAutoFit/>
          </a:bodyPr>
          <a:lstStyle/>
          <a:p>
            <a:r>
              <a:rPr lang="en-US" altLang="zh-CN" dirty="0">
                <a:solidFill>
                  <a:schemeClr val="bg1"/>
                </a:solidFill>
              </a:rPr>
              <a:t>25</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zh-CN" altLang="en-US" sz="3200" dirty="0">
                <a:solidFill>
                  <a:schemeClr val="bg1"/>
                </a:solidFill>
              </a:rPr>
              <a:t>实验结果</a:t>
            </a:r>
          </a:p>
        </p:txBody>
      </p:sp>
      <p:sp>
        <p:nvSpPr>
          <p:cNvPr id="10" name="文本框 9">
            <a:extLst>
              <a:ext uri="{FF2B5EF4-FFF2-40B4-BE49-F238E27FC236}">
                <a16:creationId xmlns:a16="http://schemas.microsoft.com/office/drawing/2014/main" id="{89950EE0-BB6D-47AA-BE05-50617226FA9A}"/>
              </a:ext>
            </a:extLst>
          </p:cNvPr>
          <p:cNvSpPr txBox="1"/>
          <p:nvPr/>
        </p:nvSpPr>
        <p:spPr>
          <a:xfrm>
            <a:off x="1260707" y="1093089"/>
            <a:ext cx="2346651"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en-US" altLang="zh-CN" sz="2400" b="1" dirty="0"/>
              <a:t>Travel Time</a:t>
            </a:r>
            <a:r>
              <a:rPr lang="zh-CN" altLang="en-US" sz="2400" b="1" dirty="0"/>
              <a:t>对比</a:t>
            </a:r>
          </a:p>
        </p:txBody>
      </p:sp>
      <p:pic>
        <p:nvPicPr>
          <p:cNvPr id="3" name="图片 2">
            <a:extLst>
              <a:ext uri="{FF2B5EF4-FFF2-40B4-BE49-F238E27FC236}">
                <a16:creationId xmlns:a16="http://schemas.microsoft.com/office/drawing/2014/main" id="{86349CF3-7843-4F5E-8C63-EDB5841F3E21}"/>
              </a:ext>
            </a:extLst>
          </p:cNvPr>
          <p:cNvPicPr>
            <a:picLocks noChangeAspect="1"/>
          </p:cNvPicPr>
          <p:nvPr/>
        </p:nvPicPr>
        <p:blipFill>
          <a:blip r:embed="rId4"/>
          <a:stretch>
            <a:fillRect/>
          </a:stretch>
        </p:blipFill>
        <p:spPr>
          <a:xfrm>
            <a:off x="754261" y="2210320"/>
            <a:ext cx="7757327" cy="3041301"/>
          </a:xfrm>
          <a:prstGeom prst="rect">
            <a:avLst/>
          </a:prstGeom>
        </p:spPr>
      </p:pic>
    </p:spTree>
    <p:extLst>
      <p:ext uri="{BB962C8B-B14F-4D97-AF65-F5344CB8AC3E}">
        <p14:creationId xmlns:p14="http://schemas.microsoft.com/office/powerpoint/2010/main" val="2878851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428210" cy="369332"/>
          </a:xfrm>
          <a:prstGeom prst="rect">
            <a:avLst/>
          </a:prstGeom>
          <a:noFill/>
        </p:spPr>
        <p:txBody>
          <a:bodyPr wrap="square" rtlCol="0">
            <a:spAutoFit/>
          </a:bodyPr>
          <a:lstStyle/>
          <a:p>
            <a:r>
              <a:rPr lang="en-US" altLang="zh-CN" dirty="0">
                <a:solidFill>
                  <a:schemeClr val="bg1"/>
                </a:solidFill>
              </a:rPr>
              <a:t>26</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zh-CN" altLang="en-US" sz="3200" dirty="0">
                <a:solidFill>
                  <a:schemeClr val="bg1"/>
                </a:solidFill>
              </a:rPr>
              <a:t>实验结果</a:t>
            </a:r>
          </a:p>
        </p:txBody>
      </p:sp>
      <p:sp>
        <p:nvSpPr>
          <p:cNvPr id="10" name="文本框 9">
            <a:extLst>
              <a:ext uri="{FF2B5EF4-FFF2-40B4-BE49-F238E27FC236}">
                <a16:creationId xmlns:a16="http://schemas.microsoft.com/office/drawing/2014/main" id="{89950EE0-BB6D-47AA-BE05-50617226FA9A}"/>
              </a:ext>
            </a:extLst>
          </p:cNvPr>
          <p:cNvSpPr txBox="1"/>
          <p:nvPr/>
        </p:nvSpPr>
        <p:spPr>
          <a:xfrm>
            <a:off x="1260707" y="1093089"/>
            <a:ext cx="2346651"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收敛性与稳定性</a:t>
            </a:r>
          </a:p>
        </p:txBody>
      </p:sp>
      <p:pic>
        <p:nvPicPr>
          <p:cNvPr id="4" name="图片 3">
            <a:extLst>
              <a:ext uri="{FF2B5EF4-FFF2-40B4-BE49-F238E27FC236}">
                <a16:creationId xmlns:a16="http://schemas.microsoft.com/office/drawing/2014/main" id="{1A3AEC1B-ADA6-4C5A-BCFF-454F6D0C8713}"/>
              </a:ext>
            </a:extLst>
          </p:cNvPr>
          <p:cNvPicPr>
            <a:picLocks noChangeAspect="1"/>
          </p:cNvPicPr>
          <p:nvPr/>
        </p:nvPicPr>
        <p:blipFill>
          <a:blip r:embed="rId4"/>
          <a:stretch>
            <a:fillRect/>
          </a:stretch>
        </p:blipFill>
        <p:spPr>
          <a:xfrm>
            <a:off x="1251020" y="1951908"/>
            <a:ext cx="6641960" cy="3998017"/>
          </a:xfrm>
          <a:prstGeom prst="rect">
            <a:avLst/>
          </a:prstGeom>
        </p:spPr>
      </p:pic>
    </p:spTree>
    <p:extLst>
      <p:ext uri="{BB962C8B-B14F-4D97-AF65-F5344CB8AC3E}">
        <p14:creationId xmlns:p14="http://schemas.microsoft.com/office/powerpoint/2010/main" val="119260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8" name="文本框 17"/>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27</a:t>
            </a:r>
            <a:endParaRPr lang="zh-CN" altLang="en-US" dirty="0">
              <a:solidFill>
                <a:schemeClr val="bg1"/>
              </a:solidFill>
            </a:endParaRPr>
          </a:p>
        </p:txBody>
      </p:sp>
      <p:grpSp>
        <p:nvGrpSpPr>
          <p:cNvPr id="17" name="组合 16">
            <a:extLst>
              <a:ext uri="{FF2B5EF4-FFF2-40B4-BE49-F238E27FC236}">
                <a16:creationId xmlns:a16="http://schemas.microsoft.com/office/drawing/2014/main" id="{9367D6CC-76F1-43D6-905C-D94C3FACD6F7}"/>
              </a:ext>
            </a:extLst>
          </p:cNvPr>
          <p:cNvGrpSpPr/>
          <p:nvPr/>
        </p:nvGrpSpPr>
        <p:grpSpPr>
          <a:xfrm>
            <a:off x="1822051" y="1672938"/>
            <a:ext cx="5726829" cy="718078"/>
            <a:chOff x="1098018" y="1340446"/>
            <a:chExt cx="6947964" cy="737210"/>
          </a:xfrm>
          <a:solidFill>
            <a:schemeClr val="bg1">
              <a:lumMod val="75000"/>
            </a:schemeClr>
          </a:solidFill>
        </p:grpSpPr>
        <p:sp>
          <p:nvSpPr>
            <p:cNvPr id="20" name="任意多边形 43">
              <a:extLst>
                <a:ext uri="{FF2B5EF4-FFF2-40B4-BE49-F238E27FC236}">
                  <a16:creationId xmlns:a16="http://schemas.microsoft.com/office/drawing/2014/main" id="{9D165B22-0FE7-4298-A185-328CB97E445D}"/>
                </a:ext>
              </a:extLst>
            </p:cNvPr>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背景</a:t>
              </a:r>
            </a:p>
          </p:txBody>
        </p:sp>
        <p:sp>
          <p:nvSpPr>
            <p:cNvPr id="21" name="任意多边形 44">
              <a:extLst>
                <a:ext uri="{FF2B5EF4-FFF2-40B4-BE49-F238E27FC236}">
                  <a16:creationId xmlns:a16="http://schemas.microsoft.com/office/drawing/2014/main" id="{EBF979E5-9AB7-4CC1-B772-E67DE96DF01B}"/>
                </a:ext>
              </a:extLst>
            </p:cNvPr>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22" name="组合 21">
            <a:extLst>
              <a:ext uri="{FF2B5EF4-FFF2-40B4-BE49-F238E27FC236}">
                <a16:creationId xmlns:a16="http://schemas.microsoft.com/office/drawing/2014/main" id="{EF8A5742-D1E6-4678-98CC-D7C435B6C14F}"/>
              </a:ext>
            </a:extLst>
          </p:cNvPr>
          <p:cNvGrpSpPr/>
          <p:nvPr/>
        </p:nvGrpSpPr>
        <p:grpSpPr>
          <a:xfrm>
            <a:off x="1822051" y="2503038"/>
            <a:ext cx="5726829" cy="730231"/>
            <a:chOff x="1098018" y="2114517"/>
            <a:chExt cx="6947964" cy="737210"/>
          </a:xfrm>
          <a:solidFill>
            <a:schemeClr val="bg1">
              <a:lumMod val="75000"/>
            </a:schemeClr>
          </a:solidFill>
        </p:grpSpPr>
        <p:sp>
          <p:nvSpPr>
            <p:cNvPr id="23" name="任意多边形 46">
              <a:extLst>
                <a:ext uri="{FF2B5EF4-FFF2-40B4-BE49-F238E27FC236}">
                  <a16:creationId xmlns:a16="http://schemas.microsoft.com/office/drawing/2014/main" id="{D40FCB12-4B6F-4514-9842-AB7819E5896A}"/>
                </a:ext>
              </a:extLst>
            </p:cNvPr>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模型</a:t>
              </a:r>
            </a:p>
          </p:txBody>
        </p:sp>
        <p:sp>
          <p:nvSpPr>
            <p:cNvPr id="24" name="任意多边形 47">
              <a:extLst>
                <a:ext uri="{FF2B5EF4-FFF2-40B4-BE49-F238E27FC236}">
                  <a16:creationId xmlns:a16="http://schemas.microsoft.com/office/drawing/2014/main" id="{E93A1DB6-15D5-427D-9247-754362DD590F}"/>
                </a:ext>
              </a:extLst>
            </p:cNvPr>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DB173F88-FB28-4AA5-A34B-8033A3B5C9AA}"/>
              </a:ext>
            </a:extLst>
          </p:cNvPr>
          <p:cNvGrpSpPr/>
          <p:nvPr/>
        </p:nvGrpSpPr>
        <p:grpSpPr>
          <a:xfrm>
            <a:off x="1822051" y="3345716"/>
            <a:ext cx="5726829" cy="728443"/>
            <a:chOff x="1098018" y="2888588"/>
            <a:chExt cx="6947964" cy="737210"/>
          </a:xfrm>
          <a:solidFill>
            <a:schemeClr val="bg1">
              <a:lumMod val="75000"/>
            </a:schemeClr>
          </a:solidFill>
        </p:grpSpPr>
        <p:sp>
          <p:nvSpPr>
            <p:cNvPr id="26" name="任意多边形 49">
              <a:extLst>
                <a:ext uri="{FF2B5EF4-FFF2-40B4-BE49-F238E27FC236}">
                  <a16:creationId xmlns:a16="http://schemas.microsoft.com/office/drawing/2014/main" id="{0BEC286E-A5C7-4BBE-BDA8-C1A88747029B}"/>
                </a:ext>
              </a:extLst>
            </p:cNvPr>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实验</a:t>
              </a:r>
            </a:p>
          </p:txBody>
        </p:sp>
        <p:sp>
          <p:nvSpPr>
            <p:cNvPr id="27" name="任意多边形 50">
              <a:extLst>
                <a:ext uri="{FF2B5EF4-FFF2-40B4-BE49-F238E27FC236}">
                  <a16:creationId xmlns:a16="http://schemas.microsoft.com/office/drawing/2014/main" id="{6812C9EB-0F92-4463-8803-EC3F25F3616B}"/>
                </a:ext>
              </a:extLst>
            </p:cNvPr>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28" name="组合 27">
            <a:extLst>
              <a:ext uri="{FF2B5EF4-FFF2-40B4-BE49-F238E27FC236}">
                <a16:creationId xmlns:a16="http://schemas.microsoft.com/office/drawing/2014/main" id="{3853B837-93DE-4CF1-BACB-DAED8BADBF1A}"/>
              </a:ext>
            </a:extLst>
          </p:cNvPr>
          <p:cNvGrpSpPr/>
          <p:nvPr/>
        </p:nvGrpSpPr>
        <p:grpSpPr>
          <a:xfrm>
            <a:off x="1822051" y="4190372"/>
            <a:ext cx="5726829" cy="757548"/>
            <a:chOff x="1098018" y="3662660"/>
            <a:chExt cx="6947964" cy="737210"/>
          </a:xfrm>
        </p:grpSpPr>
        <p:sp>
          <p:nvSpPr>
            <p:cNvPr id="29" name="任意多边形 52">
              <a:extLst>
                <a:ext uri="{FF2B5EF4-FFF2-40B4-BE49-F238E27FC236}">
                  <a16:creationId xmlns:a16="http://schemas.microsoft.com/office/drawing/2014/main" id="{7C1FA489-E3AC-4BC6-B0D4-886243057D98}"/>
                </a:ext>
              </a:extLst>
            </p:cNvPr>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总结</a:t>
              </a:r>
            </a:p>
          </p:txBody>
        </p:sp>
        <p:sp>
          <p:nvSpPr>
            <p:cNvPr id="30" name="任意多边形 53">
              <a:extLst>
                <a:ext uri="{FF2B5EF4-FFF2-40B4-BE49-F238E27FC236}">
                  <a16:creationId xmlns:a16="http://schemas.microsoft.com/office/drawing/2014/main" id="{9E9D4EB7-1E4C-468D-BAAD-CB465C71555B}"/>
                </a:ext>
              </a:extLst>
            </p:cNvPr>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54622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总结</a:t>
            </a:r>
          </a:p>
        </p:txBody>
      </p:sp>
      <p:sp>
        <p:nvSpPr>
          <p:cNvPr id="24" name="文本框 23"/>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28</a:t>
            </a:r>
            <a:endParaRPr lang="zh-CN" altLang="en-US" dirty="0">
              <a:solidFill>
                <a:schemeClr val="bg1"/>
              </a:solidFill>
            </a:endParaRPr>
          </a:p>
        </p:txBody>
      </p:sp>
      <p:sp>
        <p:nvSpPr>
          <p:cNvPr id="3" name="矩形: 圆角 2">
            <a:extLst>
              <a:ext uri="{FF2B5EF4-FFF2-40B4-BE49-F238E27FC236}">
                <a16:creationId xmlns:a16="http://schemas.microsoft.com/office/drawing/2014/main" id="{54D6B727-78EC-475F-AB65-CBF40BAD5FD7}"/>
              </a:ext>
            </a:extLst>
          </p:cNvPr>
          <p:cNvSpPr/>
          <p:nvPr/>
        </p:nvSpPr>
        <p:spPr>
          <a:xfrm>
            <a:off x="397546" y="1300586"/>
            <a:ext cx="1170263" cy="5197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背 景</a:t>
            </a:r>
          </a:p>
        </p:txBody>
      </p:sp>
      <p:cxnSp>
        <p:nvCxnSpPr>
          <p:cNvPr id="12" name="直接连接符 11">
            <a:extLst>
              <a:ext uri="{FF2B5EF4-FFF2-40B4-BE49-F238E27FC236}">
                <a16:creationId xmlns:a16="http://schemas.microsoft.com/office/drawing/2014/main" id="{E9E6075D-32D5-4B5D-B963-F5E5249E5F04}"/>
              </a:ext>
            </a:extLst>
          </p:cNvPr>
          <p:cNvCxnSpPr>
            <a:cxnSpLocks/>
          </p:cNvCxnSpPr>
          <p:nvPr/>
        </p:nvCxnSpPr>
        <p:spPr>
          <a:xfrm>
            <a:off x="1944303" y="1820349"/>
            <a:ext cx="59484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F2AC1FE-602A-4823-927C-F348CFE9F4B9}"/>
              </a:ext>
            </a:extLst>
          </p:cNvPr>
          <p:cNvSpPr/>
          <p:nvPr/>
        </p:nvSpPr>
        <p:spPr>
          <a:xfrm>
            <a:off x="1944303" y="1300586"/>
            <a:ext cx="5948413" cy="456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a:extLst>
              <a:ext uri="{FF2B5EF4-FFF2-40B4-BE49-F238E27FC236}">
                <a16:creationId xmlns:a16="http://schemas.microsoft.com/office/drawing/2014/main" id="{0C276A90-A091-4E3D-A5A3-DE4D379F1F73}"/>
              </a:ext>
            </a:extLst>
          </p:cNvPr>
          <p:cNvSpPr txBox="1"/>
          <p:nvPr/>
        </p:nvSpPr>
        <p:spPr>
          <a:xfrm>
            <a:off x="1867301" y="1405289"/>
            <a:ext cx="6401909" cy="369332"/>
          </a:xfrm>
          <a:prstGeom prst="rect">
            <a:avLst/>
          </a:prstGeom>
          <a:noFill/>
        </p:spPr>
        <p:txBody>
          <a:bodyPr wrap="square" rtlCol="0">
            <a:spAutoFit/>
          </a:bodyPr>
          <a:lstStyle/>
          <a:p>
            <a:r>
              <a:rPr lang="zh-CN" altLang="en-US" dirty="0"/>
              <a:t>大规模交通信号灯协同控制问题</a:t>
            </a:r>
          </a:p>
        </p:txBody>
      </p:sp>
      <p:sp>
        <p:nvSpPr>
          <p:cNvPr id="16" name="矩形: 圆角 15">
            <a:extLst>
              <a:ext uri="{FF2B5EF4-FFF2-40B4-BE49-F238E27FC236}">
                <a16:creationId xmlns:a16="http://schemas.microsoft.com/office/drawing/2014/main" id="{AA9345A8-A5EC-4979-8AC6-0F09F6A0F6F3}"/>
              </a:ext>
            </a:extLst>
          </p:cNvPr>
          <p:cNvSpPr/>
          <p:nvPr/>
        </p:nvSpPr>
        <p:spPr>
          <a:xfrm>
            <a:off x="397545" y="2367243"/>
            <a:ext cx="1171373" cy="5197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目标</a:t>
            </a:r>
          </a:p>
        </p:txBody>
      </p:sp>
      <p:sp>
        <p:nvSpPr>
          <p:cNvPr id="18" name="文本框 17">
            <a:extLst>
              <a:ext uri="{FF2B5EF4-FFF2-40B4-BE49-F238E27FC236}">
                <a16:creationId xmlns:a16="http://schemas.microsoft.com/office/drawing/2014/main" id="{0F85228E-723D-4C5F-B7EE-5BFD28416D5F}"/>
              </a:ext>
            </a:extLst>
          </p:cNvPr>
          <p:cNvSpPr txBox="1"/>
          <p:nvPr/>
        </p:nvSpPr>
        <p:spPr>
          <a:xfrm>
            <a:off x="1898916" y="2444252"/>
            <a:ext cx="6401909" cy="369332"/>
          </a:xfrm>
          <a:prstGeom prst="rect">
            <a:avLst/>
          </a:prstGeom>
          <a:noFill/>
        </p:spPr>
        <p:txBody>
          <a:bodyPr wrap="square" rtlCol="0">
            <a:spAutoFit/>
          </a:bodyPr>
          <a:lstStyle/>
          <a:p>
            <a:pPr algn="l"/>
            <a:r>
              <a:rPr lang="zh-CN" altLang="en-US" dirty="0"/>
              <a:t>优化方向：更好地考虑邻节点的影响并减少计算开销</a:t>
            </a:r>
          </a:p>
        </p:txBody>
      </p:sp>
      <p:cxnSp>
        <p:nvCxnSpPr>
          <p:cNvPr id="21" name="直接连接符 20">
            <a:extLst>
              <a:ext uri="{FF2B5EF4-FFF2-40B4-BE49-F238E27FC236}">
                <a16:creationId xmlns:a16="http://schemas.microsoft.com/office/drawing/2014/main" id="{B0EA1F81-43EF-4FA2-9F4B-044319DAA2B7}"/>
              </a:ext>
            </a:extLst>
          </p:cNvPr>
          <p:cNvCxnSpPr>
            <a:cxnSpLocks/>
          </p:cNvCxnSpPr>
          <p:nvPr/>
        </p:nvCxnSpPr>
        <p:spPr>
          <a:xfrm>
            <a:off x="1944302" y="2838306"/>
            <a:ext cx="59484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520D336E-30B7-4B40-8830-0875EC7AA52F}"/>
              </a:ext>
            </a:extLst>
          </p:cNvPr>
          <p:cNvSpPr/>
          <p:nvPr/>
        </p:nvSpPr>
        <p:spPr>
          <a:xfrm>
            <a:off x="397544" y="3433900"/>
            <a:ext cx="1171374" cy="5197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a:t>
            </a:r>
          </a:p>
        </p:txBody>
      </p:sp>
      <p:cxnSp>
        <p:nvCxnSpPr>
          <p:cNvPr id="25" name="直接连接符 24">
            <a:extLst>
              <a:ext uri="{FF2B5EF4-FFF2-40B4-BE49-F238E27FC236}">
                <a16:creationId xmlns:a16="http://schemas.microsoft.com/office/drawing/2014/main" id="{6DC16B59-0BA8-4D1E-B203-E3CA7E8310BE}"/>
              </a:ext>
            </a:extLst>
          </p:cNvPr>
          <p:cNvCxnSpPr>
            <a:cxnSpLocks/>
          </p:cNvCxnSpPr>
          <p:nvPr/>
        </p:nvCxnSpPr>
        <p:spPr>
          <a:xfrm>
            <a:off x="1944302" y="3953663"/>
            <a:ext cx="59484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E269679D-5F0F-4BCC-B9F2-50E83F19E410}"/>
              </a:ext>
            </a:extLst>
          </p:cNvPr>
          <p:cNvSpPr/>
          <p:nvPr/>
        </p:nvSpPr>
        <p:spPr>
          <a:xfrm>
            <a:off x="397544" y="4629311"/>
            <a:ext cx="1171374" cy="5197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创新点</a:t>
            </a:r>
          </a:p>
        </p:txBody>
      </p:sp>
      <p:cxnSp>
        <p:nvCxnSpPr>
          <p:cNvPr id="31" name="直接连接符 30">
            <a:extLst>
              <a:ext uri="{FF2B5EF4-FFF2-40B4-BE49-F238E27FC236}">
                <a16:creationId xmlns:a16="http://schemas.microsoft.com/office/drawing/2014/main" id="{B60FFEF0-09A6-4D16-9867-8B7A6B1DD80B}"/>
              </a:ext>
            </a:extLst>
          </p:cNvPr>
          <p:cNvCxnSpPr>
            <a:cxnSpLocks/>
          </p:cNvCxnSpPr>
          <p:nvPr/>
        </p:nvCxnSpPr>
        <p:spPr>
          <a:xfrm>
            <a:off x="1974088" y="5149074"/>
            <a:ext cx="59484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37F7553-8E7C-4C14-B93C-97E71599257F}"/>
              </a:ext>
            </a:extLst>
          </p:cNvPr>
          <p:cNvSpPr txBox="1"/>
          <p:nvPr/>
        </p:nvSpPr>
        <p:spPr>
          <a:xfrm>
            <a:off x="1974087" y="3551585"/>
            <a:ext cx="6401909" cy="369332"/>
          </a:xfrm>
          <a:prstGeom prst="rect">
            <a:avLst/>
          </a:prstGeom>
          <a:noFill/>
        </p:spPr>
        <p:txBody>
          <a:bodyPr wrap="square" rtlCol="0">
            <a:spAutoFit/>
          </a:bodyPr>
          <a:lstStyle/>
          <a:p>
            <a:r>
              <a:rPr lang="en-US" altLang="zh-CN" dirty="0"/>
              <a:t>City-Flow</a:t>
            </a:r>
            <a:r>
              <a:rPr lang="zh-CN" altLang="en-US" dirty="0"/>
              <a:t>、</a:t>
            </a:r>
            <a:r>
              <a:rPr lang="en-US" altLang="zh-CN" dirty="0"/>
              <a:t>DQN</a:t>
            </a:r>
            <a:r>
              <a:rPr lang="zh-CN" altLang="en-US" dirty="0"/>
              <a:t>、</a:t>
            </a:r>
            <a:r>
              <a:rPr lang="en-US" altLang="zh-CN" dirty="0"/>
              <a:t>GAT</a:t>
            </a:r>
            <a:endParaRPr lang="zh-CN" altLang="en-US" dirty="0"/>
          </a:p>
        </p:txBody>
      </p:sp>
      <p:sp>
        <p:nvSpPr>
          <p:cNvPr id="27" name="文本框 26">
            <a:extLst>
              <a:ext uri="{FF2B5EF4-FFF2-40B4-BE49-F238E27FC236}">
                <a16:creationId xmlns:a16="http://schemas.microsoft.com/office/drawing/2014/main" id="{9F6CA129-E87A-4477-ABE1-4F4B986844E2}"/>
              </a:ext>
            </a:extLst>
          </p:cNvPr>
          <p:cNvSpPr txBox="1"/>
          <p:nvPr/>
        </p:nvSpPr>
        <p:spPr>
          <a:xfrm>
            <a:off x="1974087" y="4745854"/>
            <a:ext cx="6772369" cy="369332"/>
          </a:xfrm>
          <a:prstGeom prst="rect">
            <a:avLst/>
          </a:prstGeom>
          <a:noFill/>
        </p:spPr>
        <p:txBody>
          <a:bodyPr wrap="square" rtlCol="0">
            <a:spAutoFit/>
          </a:bodyPr>
          <a:lstStyle/>
          <a:p>
            <a:r>
              <a:rPr lang="zh-CN" altLang="en-US" dirty="0"/>
              <a:t>交通仿真建模、</a:t>
            </a:r>
            <a:r>
              <a:rPr lang="en-US" altLang="zh-CN" dirty="0"/>
              <a:t>GAT</a:t>
            </a:r>
            <a:r>
              <a:rPr lang="zh-CN" altLang="en-US" dirty="0"/>
              <a:t>：多头注意力机制，</a:t>
            </a:r>
            <a:r>
              <a:rPr lang="en-US" altLang="zh-CN" dirty="0"/>
              <a:t>Index-free  </a:t>
            </a:r>
            <a:endParaRPr lang="zh-CN" altLang="en-US" dirty="0"/>
          </a:p>
        </p:txBody>
      </p:sp>
    </p:spTree>
    <p:extLst>
      <p:ext uri="{BB962C8B-B14F-4D97-AF65-F5344CB8AC3E}">
        <p14:creationId xmlns:p14="http://schemas.microsoft.com/office/powerpoint/2010/main" val="526461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453968" cy="369332"/>
          </a:xfrm>
          <a:prstGeom prst="rect">
            <a:avLst/>
          </a:prstGeom>
          <a:noFill/>
        </p:spPr>
        <p:txBody>
          <a:bodyPr wrap="square" rtlCol="0">
            <a:spAutoFit/>
          </a:bodyPr>
          <a:lstStyle/>
          <a:p>
            <a:r>
              <a:rPr lang="en-US" altLang="zh-CN" dirty="0">
                <a:solidFill>
                  <a:schemeClr val="bg1"/>
                </a:solidFill>
              </a:rPr>
              <a:t>29</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zh-CN" altLang="en-US" sz="3200" dirty="0">
                <a:solidFill>
                  <a:schemeClr val="bg1"/>
                </a:solidFill>
              </a:rPr>
              <a:t>不足</a:t>
            </a:r>
          </a:p>
        </p:txBody>
      </p:sp>
      <p:sp>
        <p:nvSpPr>
          <p:cNvPr id="12" name="文本框 11">
            <a:extLst>
              <a:ext uri="{FF2B5EF4-FFF2-40B4-BE49-F238E27FC236}">
                <a16:creationId xmlns:a16="http://schemas.microsoft.com/office/drawing/2014/main" id="{91AF1C2E-2059-459D-BCF5-82DD00CDE5BC}"/>
              </a:ext>
            </a:extLst>
          </p:cNvPr>
          <p:cNvSpPr txBox="1"/>
          <p:nvPr/>
        </p:nvSpPr>
        <p:spPr>
          <a:xfrm>
            <a:off x="695459" y="1084553"/>
            <a:ext cx="1776904"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道路网格化</a:t>
            </a:r>
          </a:p>
        </p:txBody>
      </p:sp>
      <p:pic>
        <p:nvPicPr>
          <p:cNvPr id="4" name="图片 3">
            <a:extLst>
              <a:ext uri="{FF2B5EF4-FFF2-40B4-BE49-F238E27FC236}">
                <a16:creationId xmlns:a16="http://schemas.microsoft.com/office/drawing/2014/main" id="{DB36D021-9BC3-4809-BF36-B8FCBC517BBB}"/>
              </a:ext>
            </a:extLst>
          </p:cNvPr>
          <p:cNvPicPr>
            <a:picLocks noChangeAspect="1"/>
          </p:cNvPicPr>
          <p:nvPr/>
        </p:nvPicPr>
        <p:blipFill>
          <a:blip r:embed="rId4"/>
          <a:stretch>
            <a:fillRect/>
          </a:stretch>
        </p:blipFill>
        <p:spPr>
          <a:xfrm>
            <a:off x="4423400" y="1969992"/>
            <a:ext cx="4296530" cy="2604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C5E6C89C-9D8C-4560-93CD-A9C72D4336CF}"/>
              </a:ext>
            </a:extLst>
          </p:cNvPr>
          <p:cNvPicPr>
            <a:picLocks noChangeAspect="1"/>
          </p:cNvPicPr>
          <p:nvPr/>
        </p:nvPicPr>
        <p:blipFill>
          <a:blip r:embed="rId5"/>
          <a:stretch>
            <a:fillRect/>
          </a:stretch>
        </p:blipFill>
        <p:spPr>
          <a:xfrm>
            <a:off x="695459" y="1975920"/>
            <a:ext cx="3515492" cy="2604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38DF9C4A-77FD-43CB-8ED7-590273A59C2A}"/>
              </a:ext>
            </a:extLst>
          </p:cNvPr>
          <p:cNvSpPr txBox="1"/>
          <p:nvPr/>
        </p:nvSpPr>
        <p:spPr>
          <a:xfrm>
            <a:off x="1919007" y="5284972"/>
            <a:ext cx="5305985" cy="707886"/>
          </a:xfrm>
          <a:prstGeom prst="rect">
            <a:avLst/>
          </a:prstGeom>
          <a:solidFill>
            <a:srgbClr val="002060"/>
          </a:solidFill>
          <a:effectLst>
            <a:outerShdw blurRad="63500" sx="102000" sy="102000" algn="ctr" rotWithShape="0">
              <a:prstClr val="black">
                <a:alpha val="40000"/>
              </a:prstClr>
            </a:outerShdw>
          </a:effectLst>
        </p:spPr>
        <p:txBody>
          <a:bodyPr wrap="square" rtlCol="0">
            <a:spAutoFit/>
          </a:bodyPr>
          <a:lstStyle/>
          <a:p>
            <a:pPr algn="l"/>
            <a:r>
              <a:rPr lang="zh-CN" altLang="en-US" sz="2000" dirty="0">
                <a:solidFill>
                  <a:schemeClr val="bg1">
                    <a:lumMod val="85000"/>
                  </a:schemeClr>
                </a:solidFill>
              </a:rPr>
              <a:t>没有用到地图转换器，自己生成道路网格，真实数据仅指是车辆的路径的分布状态已知</a:t>
            </a:r>
          </a:p>
        </p:txBody>
      </p:sp>
    </p:spTree>
    <p:extLst>
      <p:ext uri="{BB962C8B-B14F-4D97-AF65-F5344CB8AC3E}">
        <p14:creationId xmlns:p14="http://schemas.microsoft.com/office/powerpoint/2010/main" val="2741988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20" name="文本框 19">
            <a:extLst>
              <a:ext uri="{FF2B5EF4-FFF2-40B4-BE49-F238E27FC236}">
                <a16:creationId xmlns:a16="http://schemas.microsoft.com/office/drawing/2014/main" id="{85B5B20D-6FD4-4361-9A5A-1B4BD5F8A8AE}"/>
              </a:ext>
            </a:extLst>
          </p:cNvPr>
          <p:cNvSpPr txBox="1"/>
          <p:nvPr/>
        </p:nvSpPr>
        <p:spPr>
          <a:xfrm>
            <a:off x="241363" y="6482992"/>
            <a:ext cx="344136" cy="375007"/>
          </a:xfrm>
          <a:prstGeom prst="rect">
            <a:avLst/>
          </a:prstGeom>
          <a:noFill/>
        </p:spPr>
        <p:txBody>
          <a:bodyPr wrap="square" rtlCol="0">
            <a:spAutoFit/>
          </a:bodyPr>
          <a:lstStyle/>
          <a:p>
            <a:r>
              <a:rPr lang="en-US" altLang="zh-CN" dirty="0">
                <a:solidFill>
                  <a:schemeClr val="bg1"/>
                </a:solidFill>
              </a:rPr>
              <a:t>3</a:t>
            </a:r>
            <a:endParaRPr lang="zh-CN" altLang="en-US" dirty="0">
              <a:solidFill>
                <a:schemeClr val="bg1"/>
              </a:solidFill>
            </a:endParaRPr>
          </a:p>
        </p:txBody>
      </p:sp>
      <p:grpSp>
        <p:nvGrpSpPr>
          <p:cNvPr id="17" name="组合 16">
            <a:extLst>
              <a:ext uri="{FF2B5EF4-FFF2-40B4-BE49-F238E27FC236}">
                <a16:creationId xmlns:a16="http://schemas.microsoft.com/office/drawing/2014/main" id="{7B6C2757-8CDD-4020-AE1C-EDFC8154D55A}"/>
              </a:ext>
            </a:extLst>
          </p:cNvPr>
          <p:cNvGrpSpPr/>
          <p:nvPr/>
        </p:nvGrpSpPr>
        <p:grpSpPr>
          <a:xfrm>
            <a:off x="1822051" y="1672938"/>
            <a:ext cx="5726829" cy="718078"/>
            <a:chOff x="1098018" y="1340446"/>
            <a:chExt cx="6947964" cy="737210"/>
          </a:xfrm>
        </p:grpSpPr>
        <p:sp>
          <p:nvSpPr>
            <p:cNvPr id="18" name="任意多边形 43">
              <a:extLst>
                <a:ext uri="{FF2B5EF4-FFF2-40B4-BE49-F238E27FC236}">
                  <a16:creationId xmlns:a16="http://schemas.microsoft.com/office/drawing/2014/main" id="{FB83D5E2-E1A1-49C8-9789-A8D91920FC30}"/>
                </a:ext>
              </a:extLst>
            </p:cNvPr>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背景</a:t>
              </a:r>
            </a:p>
          </p:txBody>
        </p:sp>
        <p:sp>
          <p:nvSpPr>
            <p:cNvPr id="19" name="任意多边形 44">
              <a:extLst>
                <a:ext uri="{FF2B5EF4-FFF2-40B4-BE49-F238E27FC236}">
                  <a16:creationId xmlns:a16="http://schemas.microsoft.com/office/drawing/2014/main" id="{0A0C36E0-5451-4785-AB3F-70B3D4A73A27}"/>
                </a:ext>
              </a:extLst>
            </p:cNvPr>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21" name="组合 20">
            <a:extLst>
              <a:ext uri="{FF2B5EF4-FFF2-40B4-BE49-F238E27FC236}">
                <a16:creationId xmlns:a16="http://schemas.microsoft.com/office/drawing/2014/main" id="{EB8E1E88-56E0-4FF9-9AC6-52DB02BF93D8}"/>
              </a:ext>
            </a:extLst>
          </p:cNvPr>
          <p:cNvGrpSpPr/>
          <p:nvPr/>
        </p:nvGrpSpPr>
        <p:grpSpPr>
          <a:xfrm>
            <a:off x="1822051" y="2503038"/>
            <a:ext cx="5726829" cy="730231"/>
            <a:chOff x="1098018" y="2114517"/>
            <a:chExt cx="6947964" cy="737210"/>
          </a:xfrm>
          <a:solidFill>
            <a:schemeClr val="bg1">
              <a:lumMod val="75000"/>
            </a:schemeClr>
          </a:solidFill>
        </p:grpSpPr>
        <p:sp>
          <p:nvSpPr>
            <p:cNvPr id="22" name="任意多边形 46">
              <a:extLst>
                <a:ext uri="{FF2B5EF4-FFF2-40B4-BE49-F238E27FC236}">
                  <a16:creationId xmlns:a16="http://schemas.microsoft.com/office/drawing/2014/main" id="{57504CA0-CC76-4A69-AAD6-819FDE51AC0B}"/>
                </a:ext>
              </a:extLst>
            </p:cNvPr>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模型</a:t>
              </a:r>
            </a:p>
          </p:txBody>
        </p:sp>
        <p:sp>
          <p:nvSpPr>
            <p:cNvPr id="23" name="任意多边形 47">
              <a:extLst>
                <a:ext uri="{FF2B5EF4-FFF2-40B4-BE49-F238E27FC236}">
                  <a16:creationId xmlns:a16="http://schemas.microsoft.com/office/drawing/2014/main" id="{EF49322F-E436-478A-B35E-DA8CC7AEB222}"/>
                </a:ext>
              </a:extLst>
            </p:cNvPr>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24" name="组合 23">
            <a:extLst>
              <a:ext uri="{FF2B5EF4-FFF2-40B4-BE49-F238E27FC236}">
                <a16:creationId xmlns:a16="http://schemas.microsoft.com/office/drawing/2014/main" id="{F32776CF-5ED3-4664-9140-45401ABBE18E}"/>
              </a:ext>
            </a:extLst>
          </p:cNvPr>
          <p:cNvGrpSpPr/>
          <p:nvPr/>
        </p:nvGrpSpPr>
        <p:grpSpPr>
          <a:xfrm>
            <a:off x="1822051" y="3345716"/>
            <a:ext cx="5726829" cy="728443"/>
            <a:chOff x="1098018" y="2888588"/>
            <a:chExt cx="6947964" cy="737210"/>
          </a:xfrm>
        </p:grpSpPr>
        <p:sp>
          <p:nvSpPr>
            <p:cNvPr id="25" name="任意多边形 49">
              <a:extLst>
                <a:ext uri="{FF2B5EF4-FFF2-40B4-BE49-F238E27FC236}">
                  <a16:creationId xmlns:a16="http://schemas.microsoft.com/office/drawing/2014/main" id="{96B01F88-2F2F-43A4-9C14-B9E99EF6DA12}"/>
                </a:ext>
              </a:extLst>
            </p:cNvPr>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实验</a:t>
              </a:r>
            </a:p>
          </p:txBody>
        </p:sp>
        <p:sp>
          <p:nvSpPr>
            <p:cNvPr id="26" name="任意多边形 50">
              <a:extLst>
                <a:ext uri="{FF2B5EF4-FFF2-40B4-BE49-F238E27FC236}">
                  <a16:creationId xmlns:a16="http://schemas.microsoft.com/office/drawing/2014/main" id="{8C3DF80D-1BC3-4C77-B7C5-C1D30A346819}"/>
                </a:ext>
              </a:extLst>
            </p:cNvPr>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chemeClr val="bg1">
                <a:lumMod val="75000"/>
              </a:schemeClr>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B4EA8122-909D-4990-A84F-6A8955E4D789}"/>
              </a:ext>
            </a:extLst>
          </p:cNvPr>
          <p:cNvGrpSpPr/>
          <p:nvPr/>
        </p:nvGrpSpPr>
        <p:grpSpPr>
          <a:xfrm>
            <a:off x="1822051" y="4190372"/>
            <a:ext cx="5726829" cy="757548"/>
            <a:chOff x="1098018" y="3662660"/>
            <a:chExt cx="6947964" cy="737210"/>
          </a:xfrm>
          <a:solidFill>
            <a:schemeClr val="bg1">
              <a:lumMod val="75000"/>
            </a:schemeClr>
          </a:solidFill>
        </p:grpSpPr>
        <p:sp>
          <p:nvSpPr>
            <p:cNvPr id="28" name="任意多边形 52">
              <a:extLst>
                <a:ext uri="{FF2B5EF4-FFF2-40B4-BE49-F238E27FC236}">
                  <a16:creationId xmlns:a16="http://schemas.microsoft.com/office/drawing/2014/main" id="{C261D700-8800-443A-8893-ECFD0CCB2E4F}"/>
                </a:ext>
              </a:extLst>
            </p:cNvPr>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总结</a:t>
              </a:r>
            </a:p>
          </p:txBody>
        </p:sp>
        <p:sp>
          <p:nvSpPr>
            <p:cNvPr id="29" name="任意多边形 53">
              <a:extLst>
                <a:ext uri="{FF2B5EF4-FFF2-40B4-BE49-F238E27FC236}">
                  <a16:creationId xmlns:a16="http://schemas.microsoft.com/office/drawing/2014/main" id="{072C3A43-690D-4FA9-A088-0297A2572668}"/>
                </a:ext>
              </a:extLst>
            </p:cNvPr>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59C62C81-E69E-4FFC-8FA2-2F79DA909831}"/>
              </a:ext>
            </a:extLst>
          </p:cNvPr>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目录</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4708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453968" cy="369332"/>
          </a:xfrm>
          <a:prstGeom prst="rect">
            <a:avLst/>
          </a:prstGeom>
          <a:noFill/>
        </p:spPr>
        <p:txBody>
          <a:bodyPr wrap="square" rtlCol="0">
            <a:spAutoFit/>
          </a:bodyPr>
          <a:lstStyle/>
          <a:p>
            <a:r>
              <a:rPr lang="en-US" altLang="zh-CN" dirty="0">
                <a:solidFill>
                  <a:schemeClr val="bg1"/>
                </a:solidFill>
              </a:rPr>
              <a:t>29</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4659247" cy="584775"/>
          </a:xfrm>
          <a:prstGeom prst="rect">
            <a:avLst/>
          </a:prstGeom>
          <a:noFill/>
        </p:spPr>
        <p:txBody>
          <a:bodyPr wrap="square">
            <a:spAutoFit/>
          </a:bodyPr>
          <a:lstStyle/>
          <a:p>
            <a:r>
              <a:rPr lang="zh-CN" altLang="en-US" sz="3200" dirty="0">
                <a:solidFill>
                  <a:schemeClr val="bg1"/>
                </a:solidFill>
              </a:rPr>
              <a:t>展望</a:t>
            </a:r>
          </a:p>
        </p:txBody>
      </p:sp>
      <p:sp>
        <p:nvSpPr>
          <p:cNvPr id="12" name="文本框 11">
            <a:extLst>
              <a:ext uri="{FF2B5EF4-FFF2-40B4-BE49-F238E27FC236}">
                <a16:creationId xmlns:a16="http://schemas.microsoft.com/office/drawing/2014/main" id="{91AF1C2E-2059-459D-BCF5-82DD00CDE5BC}"/>
              </a:ext>
            </a:extLst>
          </p:cNvPr>
          <p:cNvSpPr txBox="1"/>
          <p:nvPr/>
        </p:nvSpPr>
        <p:spPr>
          <a:xfrm>
            <a:off x="754261" y="964502"/>
            <a:ext cx="2944581" cy="461665"/>
          </a:xfrm>
          <a:prstGeom prst="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400" b="1" dirty="0"/>
              <a:t>如何改进</a:t>
            </a:r>
            <a:r>
              <a:rPr lang="en-US" altLang="zh-CN" sz="2400" b="1" dirty="0"/>
              <a:t>City-Flow</a:t>
            </a:r>
            <a:r>
              <a:rPr lang="zh-CN" altLang="en-US" sz="2400" b="1" dirty="0"/>
              <a:t>？</a:t>
            </a:r>
          </a:p>
        </p:txBody>
      </p:sp>
      <p:sp>
        <p:nvSpPr>
          <p:cNvPr id="14" name="文本框 13">
            <a:extLst>
              <a:ext uri="{FF2B5EF4-FFF2-40B4-BE49-F238E27FC236}">
                <a16:creationId xmlns:a16="http://schemas.microsoft.com/office/drawing/2014/main" id="{46FEED86-218F-4F80-97B0-D7E474A19907}"/>
              </a:ext>
            </a:extLst>
          </p:cNvPr>
          <p:cNvSpPr txBox="1"/>
          <p:nvPr/>
        </p:nvSpPr>
        <p:spPr>
          <a:xfrm>
            <a:off x="1500185" y="5783005"/>
            <a:ext cx="6143625" cy="369332"/>
          </a:xfrm>
          <a:prstGeom prst="rect">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altLang="zh-CN" b="1" i="0" dirty="0">
                <a:solidFill>
                  <a:schemeClr val="bg1"/>
                </a:solidFill>
                <a:effectLst/>
                <a:latin typeface="Times New Roman" panose="02020603050405020304" pitchFamily="18" charset="0"/>
              </a:rPr>
              <a:t>SRTP</a:t>
            </a:r>
            <a:r>
              <a:rPr lang="zh-CN" altLang="en-US" b="1" i="0" dirty="0">
                <a:solidFill>
                  <a:schemeClr val="bg1"/>
                </a:solidFill>
                <a:effectLst/>
                <a:latin typeface="Times New Roman" panose="02020603050405020304" pitchFamily="18" charset="0"/>
              </a:rPr>
              <a:t>：面向群智协作的城市路网数据仿真平台设计与实现</a:t>
            </a:r>
            <a:endParaRPr lang="zh-CN" altLang="en-US" b="1" dirty="0">
              <a:solidFill>
                <a:schemeClr val="bg1"/>
              </a:solidFill>
            </a:endParaRPr>
          </a:p>
        </p:txBody>
      </p:sp>
      <p:sp>
        <p:nvSpPr>
          <p:cNvPr id="13" name="椭圆 12">
            <a:extLst>
              <a:ext uri="{FF2B5EF4-FFF2-40B4-BE49-F238E27FC236}">
                <a16:creationId xmlns:a16="http://schemas.microsoft.com/office/drawing/2014/main" id="{AE51A2AA-42B8-4CED-BD3D-AE4EC96FD13B}"/>
              </a:ext>
            </a:extLst>
          </p:cNvPr>
          <p:cNvSpPr/>
          <p:nvPr/>
        </p:nvSpPr>
        <p:spPr>
          <a:xfrm>
            <a:off x="1013817" y="1807965"/>
            <a:ext cx="1714500" cy="709315"/>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计算速度</a:t>
            </a:r>
          </a:p>
        </p:txBody>
      </p:sp>
      <p:sp>
        <p:nvSpPr>
          <p:cNvPr id="16" name="椭圆 15">
            <a:extLst>
              <a:ext uri="{FF2B5EF4-FFF2-40B4-BE49-F238E27FC236}">
                <a16:creationId xmlns:a16="http://schemas.microsoft.com/office/drawing/2014/main" id="{46C2DFBC-7FB2-40AB-85ED-4C31C82C781E}"/>
              </a:ext>
            </a:extLst>
          </p:cNvPr>
          <p:cNvSpPr/>
          <p:nvPr/>
        </p:nvSpPr>
        <p:spPr>
          <a:xfrm>
            <a:off x="6276114" y="1807964"/>
            <a:ext cx="1714500" cy="709315"/>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仿真建模</a:t>
            </a:r>
          </a:p>
        </p:txBody>
      </p:sp>
      <p:sp>
        <p:nvSpPr>
          <p:cNvPr id="17" name="箭头: 左右 16">
            <a:extLst>
              <a:ext uri="{FF2B5EF4-FFF2-40B4-BE49-F238E27FC236}">
                <a16:creationId xmlns:a16="http://schemas.microsoft.com/office/drawing/2014/main" id="{27669F57-0A0F-446A-8B63-F75ADC5B818D}"/>
              </a:ext>
            </a:extLst>
          </p:cNvPr>
          <p:cNvSpPr/>
          <p:nvPr/>
        </p:nvSpPr>
        <p:spPr>
          <a:xfrm>
            <a:off x="2987874" y="2132184"/>
            <a:ext cx="3031926" cy="197794"/>
          </a:xfrm>
          <a:prstGeom prst="lef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文本框 17">
            <a:extLst>
              <a:ext uri="{FF2B5EF4-FFF2-40B4-BE49-F238E27FC236}">
                <a16:creationId xmlns:a16="http://schemas.microsoft.com/office/drawing/2014/main" id="{65F90C6B-57F3-440D-991B-A2209BABB77F}"/>
              </a:ext>
            </a:extLst>
          </p:cNvPr>
          <p:cNvSpPr txBox="1"/>
          <p:nvPr/>
        </p:nvSpPr>
        <p:spPr>
          <a:xfrm>
            <a:off x="3099708" y="1854844"/>
            <a:ext cx="2944581" cy="307777"/>
          </a:xfrm>
          <a:prstGeom prst="rect">
            <a:avLst/>
          </a:prstGeom>
          <a:noFill/>
        </p:spPr>
        <p:txBody>
          <a:bodyPr wrap="square" rtlCol="0">
            <a:spAutoFit/>
          </a:bodyPr>
          <a:lstStyle/>
          <a:p>
            <a:pPr algn="l"/>
            <a:r>
              <a:rPr lang="zh-CN" altLang="en-US" sz="1400" dirty="0"/>
              <a:t>影响强化学习成败的两个重要因素</a:t>
            </a:r>
          </a:p>
        </p:txBody>
      </p:sp>
      <p:grpSp>
        <p:nvGrpSpPr>
          <p:cNvPr id="22" name="组合 21">
            <a:extLst>
              <a:ext uri="{FF2B5EF4-FFF2-40B4-BE49-F238E27FC236}">
                <a16:creationId xmlns:a16="http://schemas.microsoft.com/office/drawing/2014/main" id="{7A1626E0-464C-4B28-893C-126D7AD57B31}"/>
              </a:ext>
            </a:extLst>
          </p:cNvPr>
          <p:cNvGrpSpPr/>
          <p:nvPr/>
        </p:nvGrpSpPr>
        <p:grpSpPr>
          <a:xfrm>
            <a:off x="754261" y="2913061"/>
            <a:ext cx="2233613" cy="398680"/>
            <a:chOff x="1500187" y="2947795"/>
            <a:chExt cx="2233613" cy="398680"/>
          </a:xfrm>
        </p:grpSpPr>
        <p:sp>
          <p:nvSpPr>
            <p:cNvPr id="19" name="矩形: 圆角 18">
              <a:extLst>
                <a:ext uri="{FF2B5EF4-FFF2-40B4-BE49-F238E27FC236}">
                  <a16:creationId xmlns:a16="http://schemas.microsoft.com/office/drawing/2014/main" id="{839A4B41-FA84-431E-948E-10D1B1C01D2A}"/>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文本框 19">
              <a:extLst>
                <a:ext uri="{FF2B5EF4-FFF2-40B4-BE49-F238E27FC236}">
                  <a16:creationId xmlns:a16="http://schemas.microsoft.com/office/drawing/2014/main" id="{3251FDED-9F79-481C-A6B4-7BFE45D11555}"/>
                </a:ext>
              </a:extLst>
            </p:cNvPr>
            <p:cNvSpPr txBox="1"/>
            <p:nvPr/>
          </p:nvSpPr>
          <p:spPr>
            <a:xfrm>
              <a:off x="1990725" y="2947795"/>
              <a:ext cx="1376362" cy="369332"/>
            </a:xfrm>
            <a:prstGeom prst="rect">
              <a:avLst/>
            </a:prstGeom>
            <a:noFill/>
          </p:spPr>
          <p:txBody>
            <a:bodyPr wrap="square" rtlCol="0">
              <a:spAutoFit/>
            </a:bodyPr>
            <a:lstStyle/>
            <a:p>
              <a:r>
                <a:rPr lang="zh-CN" altLang="en-US" dirty="0"/>
                <a:t>多线程优化</a:t>
              </a:r>
            </a:p>
          </p:txBody>
        </p:sp>
      </p:grpSp>
      <p:grpSp>
        <p:nvGrpSpPr>
          <p:cNvPr id="24" name="组合 23">
            <a:extLst>
              <a:ext uri="{FF2B5EF4-FFF2-40B4-BE49-F238E27FC236}">
                <a16:creationId xmlns:a16="http://schemas.microsoft.com/office/drawing/2014/main" id="{449C1B43-210D-41B2-9111-34C39426EF98}"/>
              </a:ext>
            </a:extLst>
          </p:cNvPr>
          <p:cNvGrpSpPr/>
          <p:nvPr/>
        </p:nvGrpSpPr>
        <p:grpSpPr>
          <a:xfrm>
            <a:off x="754261" y="3582779"/>
            <a:ext cx="2262186" cy="375088"/>
            <a:chOff x="1500187" y="2971387"/>
            <a:chExt cx="2262186" cy="375088"/>
          </a:xfrm>
        </p:grpSpPr>
        <p:sp>
          <p:nvSpPr>
            <p:cNvPr id="25" name="矩形: 圆角 24">
              <a:extLst>
                <a:ext uri="{FF2B5EF4-FFF2-40B4-BE49-F238E27FC236}">
                  <a16:creationId xmlns:a16="http://schemas.microsoft.com/office/drawing/2014/main" id="{D47DF2EB-4EB6-4571-B698-459DE0717A2D}"/>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文本框 25">
              <a:extLst>
                <a:ext uri="{FF2B5EF4-FFF2-40B4-BE49-F238E27FC236}">
                  <a16:creationId xmlns:a16="http://schemas.microsoft.com/office/drawing/2014/main" id="{4A740D67-2580-4CCD-92BF-A7AE1685C54E}"/>
                </a:ext>
              </a:extLst>
            </p:cNvPr>
            <p:cNvSpPr txBox="1"/>
            <p:nvPr/>
          </p:nvSpPr>
          <p:spPr>
            <a:xfrm>
              <a:off x="1500187" y="2971387"/>
              <a:ext cx="2262186" cy="369332"/>
            </a:xfrm>
            <a:prstGeom prst="rect">
              <a:avLst/>
            </a:prstGeom>
            <a:noFill/>
          </p:spPr>
          <p:txBody>
            <a:bodyPr wrap="square" rtlCol="0">
              <a:spAutoFit/>
            </a:bodyPr>
            <a:lstStyle/>
            <a:p>
              <a:r>
                <a:rPr lang="zh-CN" altLang="en-US" dirty="0"/>
                <a:t>数据存储与表示优化</a:t>
              </a:r>
            </a:p>
          </p:txBody>
        </p:sp>
      </p:grpSp>
      <p:grpSp>
        <p:nvGrpSpPr>
          <p:cNvPr id="27" name="组合 26">
            <a:extLst>
              <a:ext uri="{FF2B5EF4-FFF2-40B4-BE49-F238E27FC236}">
                <a16:creationId xmlns:a16="http://schemas.microsoft.com/office/drawing/2014/main" id="{DC8F864E-5DB6-4AC7-BD42-99A46B304C37}"/>
              </a:ext>
            </a:extLst>
          </p:cNvPr>
          <p:cNvGrpSpPr/>
          <p:nvPr/>
        </p:nvGrpSpPr>
        <p:grpSpPr>
          <a:xfrm>
            <a:off x="754261" y="4238639"/>
            <a:ext cx="2299609" cy="376471"/>
            <a:chOff x="1500187" y="2977143"/>
            <a:chExt cx="2299609" cy="376471"/>
          </a:xfrm>
        </p:grpSpPr>
        <p:sp>
          <p:nvSpPr>
            <p:cNvPr id="28" name="矩形: 圆角 27">
              <a:extLst>
                <a:ext uri="{FF2B5EF4-FFF2-40B4-BE49-F238E27FC236}">
                  <a16:creationId xmlns:a16="http://schemas.microsoft.com/office/drawing/2014/main" id="{6A418F13-6976-42FB-ADB3-C77D5824D31D}"/>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文本框 28">
              <a:extLst>
                <a:ext uri="{FF2B5EF4-FFF2-40B4-BE49-F238E27FC236}">
                  <a16:creationId xmlns:a16="http://schemas.microsoft.com/office/drawing/2014/main" id="{7BC5304C-DD6B-463C-B738-A9BD23E92440}"/>
                </a:ext>
              </a:extLst>
            </p:cNvPr>
            <p:cNvSpPr txBox="1"/>
            <p:nvPr/>
          </p:nvSpPr>
          <p:spPr>
            <a:xfrm>
              <a:off x="1523324" y="2984282"/>
              <a:ext cx="2276472" cy="369332"/>
            </a:xfrm>
            <a:prstGeom prst="rect">
              <a:avLst/>
            </a:prstGeom>
            <a:noFill/>
          </p:spPr>
          <p:txBody>
            <a:bodyPr wrap="square" rtlCol="0">
              <a:spAutoFit/>
            </a:bodyPr>
            <a:lstStyle/>
            <a:p>
              <a:r>
                <a:rPr lang="zh-CN" altLang="en-US" dirty="0"/>
                <a:t>避免子结构重复运算</a:t>
              </a:r>
            </a:p>
          </p:txBody>
        </p:sp>
      </p:grpSp>
      <p:grpSp>
        <p:nvGrpSpPr>
          <p:cNvPr id="30" name="组合 29">
            <a:extLst>
              <a:ext uri="{FF2B5EF4-FFF2-40B4-BE49-F238E27FC236}">
                <a16:creationId xmlns:a16="http://schemas.microsoft.com/office/drawing/2014/main" id="{AF445536-D9AF-4843-8265-A12A1D6E3539}"/>
              </a:ext>
            </a:extLst>
          </p:cNvPr>
          <p:cNvGrpSpPr/>
          <p:nvPr/>
        </p:nvGrpSpPr>
        <p:grpSpPr>
          <a:xfrm>
            <a:off x="743926" y="4903021"/>
            <a:ext cx="2304049" cy="379661"/>
            <a:chOff x="1500187" y="2966814"/>
            <a:chExt cx="2282856" cy="379661"/>
          </a:xfrm>
        </p:grpSpPr>
        <p:sp>
          <p:nvSpPr>
            <p:cNvPr id="31" name="矩形: 圆角 30">
              <a:extLst>
                <a:ext uri="{FF2B5EF4-FFF2-40B4-BE49-F238E27FC236}">
                  <a16:creationId xmlns:a16="http://schemas.microsoft.com/office/drawing/2014/main" id="{2F6D4CF9-6297-4B53-AC30-63688E32FF3C}"/>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文本框 31">
              <a:extLst>
                <a:ext uri="{FF2B5EF4-FFF2-40B4-BE49-F238E27FC236}">
                  <a16:creationId xmlns:a16="http://schemas.microsoft.com/office/drawing/2014/main" id="{6B538DD0-E0C8-4052-AB45-41C8167D564A}"/>
                </a:ext>
              </a:extLst>
            </p:cNvPr>
            <p:cNvSpPr txBox="1"/>
            <p:nvPr/>
          </p:nvSpPr>
          <p:spPr>
            <a:xfrm>
              <a:off x="1996453" y="2966814"/>
              <a:ext cx="1786590" cy="369332"/>
            </a:xfrm>
            <a:prstGeom prst="rect">
              <a:avLst/>
            </a:prstGeom>
            <a:noFill/>
          </p:spPr>
          <p:txBody>
            <a:bodyPr wrap="square" rtlCol="0">
              <a:spAutoFit/>
            </a:bodyPr>
            <a:lstStyle/>
            <a:p>
              <a:r>
                <a:rPr lang="zh-CN" altLang="en-US" dirty="0"/>
                <a:t>分布式计算</a:t>
              </a:r>
            </a:p>
          </p:txBody>
        </p:sp>
      </p:grpSp>
      <p:grpSp>
        <p:nvGrpSpPr>
          <p:cNvPr id="45" name="组合 44">
            <a:extLst>
              <a:ext uri="{FF2B5EF4-FFF2-40B4-BE49-F238E27FC236}">
                <a16:creationId xmlns:a16="http://schemas.microsoft.com/office/drawing/2014/main" id="{EEFE73F5-2379-4EE7-A6D4-89B28AEBA140}"/>
              </a:ext>
            </a:extLst>
          </p:cNvPr>
          <p:cNvGrpSpPr/>
          <p:nvPr/>
        </p:nvGrpSpPr>
        <p:grpSpPr>
          <a:xfrm>
            <a:off x="5970033" y="2913061"/>
            <a:ext cx="2233613" cy="372505"/>
            <a:chOff x="1500187" y="2977143"/>
            <a:chExt cx="2233613" cy="372505"/>
          </a:xfrm>
        </p:grpSpPr>
        <p:sp>
          <p:nvSpPr>
            <p:cNvPr id="46" name="矩形: 圆角 45">
              <a:extLst>
                <a:ext uri="{FF2B5EF4-FFF2-40B4-BE49-F238E27FC236}">
                  <a16:creationId xmlns:a16="http://schemas.microsoft.com/office/drawing/2014/main" id="{2677A5F2-2510-467C-96D1-2683356EB2E1}"/>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a:extLst>
                <a:ext uri="{FF2B5EF4-FFF2-40B4-BE49-F238E27FC236}">
                  <a16:creationId xmlns:a16="http://schemas.microsoft.com/office/drawing/2014/main" id="{D8C8E43C-291C-446E-9296-FFE5B3B9C526}"/>
                </a:ext>
              </a:extLst>
            </p:cNvPr>
            <p:cNvSpPr txBox="1"/>
            <p:nvPr/>
          </p:nvSpPr>
          <p:spPr>
            <a:xfrm>
              <a:off x="1653537" y="2980316"/>
              <a:ext cx="2016046" cy="369332"/>
            </a:xfrm>
            <a:prstGeom prst="rect">
              <a:avLst/>
            </a:prstGeom>
            <a:noFill/>
          </p:spPr>
          <p:txBody>
            <a:bodyPr wrap="square" rtlCol="0">
              <a:spAutoFit/>
            </a:bodyPr>
            <a:lstStyle/>
            <a:p>
              <a:r>
                <a:rPr lang="zh-CN" altLang="en-US" dirty="0"/>
                <a:t>斑马线红绿灯信号</a:t>
              </a:r>
            </a:p>
          </p:txBody>
        </p:sp>
      </p:grpSp>
      <p:grpSp>
        <p:nvGrpSpPr>
          <p:cNvPr id="48" name="组合 47">
            <a:extLst>
              <a:ext uri="{FF2B5EF4-FFF2-40B4-BE49-F238E27FC236}">
                <a16:creationId xmlns:a16="http://schemas.microsoft.com/office/drawing/2014/main" id="{CC9F9C51-0381-448F-A299-8435F6458E63}"/>
              </a:ext>
            </a:extLst>
          </p:cNvPr>
          <p:cNvGrpSpPr/>
          <p:nvPr/>
        </p:nvGrpSpPr>
        <p:grpSpPr>
          <a:xfrm>
            <a:off x="5970033" y="3553431"/>
            <a:ext cx="2262186" cy="375088"/>
            <a:chOff x="1500187" y="2971387"/>
            <a:chExt cx="2262186" cy="375088"/>
          </a:xfrm>
        </p:grpSpPr>
        <p:sp>
          <p:nvSpPr>
            <p:cNvPr id="49" name="矩形: 圆角 48">
              <a:extLst>
                <a:ext uri="{FF2B5EF4-FFF2-40B4-BE49-F238E27FC236}">
                  <a16:creationId xmlns:a16="http://schemas.microsoft.com/office/drawing/2014/main" id="{2290743D-8132-465D-949A-3D6253EECE7B}"/>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文本框 49">
              <a:extLst>
                <a:ext uri="{FF2B5EF4-FFF2-40B4-BE49-F238E27FC236}">
                  <a16:creationId xmlns:a16="http://schemas.microsoft.com/office/drawing/2014/main" id="{F206EE8B-A3D6-431D-BB66-E51797A9D327}"/>
                </a:ext>
              </a:extLst>
            </p:cNvPr>
            <p:cNvSpPr txBox="1"/>
            <p:nvPr/>
          </p:nvSpPr>
          <p:spPr>
            <a:xfrm>
              <a:off x="1500187" y="2971387"/>
              <a:ext cx="2262186" cy="369332"/>
            </a:xfrm>
            <a:prstGeom prst="rect">
              <a:avLst/>
            </a:prstGeom>
            <a:noFill/>
          </p:spPr>
          <p:txBody>
            <a:bodyPr wrap="square" rtlCol="0">
              <a:spAutoFit/>
            </a:bodyPr>
            <a:lstStyle/>
            <a:p>
              <a:r>
                <a:rPr lang="en-US" altLang="zh-CN" dirty="0"/>
                <a:t> </a:t>
              </a:r>
              <a:r>
                <a:rPr lang="zh-CN" altLang="en-US" dirty="0"/>
                <a:t>车辆运行轨迹优化</a:t>
              </a:r>
            </a:p>
          </p:txBody>
        </p:sp>
      </p:grpSp>
      <p:grpSp>
        <p:nvGrpSpPr>
          <p:cNvPr id="51" name="组合 50">
            <a:extLst>
              <a:ext uri="{FF2B5EF4-FFF2-40B4-BE49-F238E27FC236}">
                <a16:creationId xmlns:a16="http://schemas.microsoft.com/office/drawing/2014/main" id="{6D47FBD6-67E9-46EE-89AA-C31CEC3B279D}"/>
              </a:ext>
            </a:extLst>
          </p:cNvPr>
          <p:cNvGrpSpPr/>
          <p:nvPr/>
        </p:nvGrpSpPr>
        <p:grpSpPr>
          <a:xfrm>
            <a:off x="5970033" y="4209291"/>
            <a:ext cx="2494871" cy="395249"/>
            <a:chOff x="1500187" y="2977143"/>
            <a:chExt cx="2494871" cy="395249"/>
          </a:xfrm>
        </p:grpSpPr>
        <p:sp>
          <p:nvSpPr>
            <p:cNvPr id="52" name="矩形: 圆角 51">
              <a:extLst>
                <a:ext uri="{FF2B5EF4-FFF2-40B4-BE49-F238E27FC236}">
                  <a16:creationId xmlns:a16="http://schemas.microsoft.com/office/drawing/2014/main" id="{2B5CC498-9CE7-4399-9CA6-DE811C99666D}"/>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文本框 52">
              <a:extLst>
                <a:ext uri="{FF2B5EF4-FFF2-40B4-BE49-F238E27FC236}">
                  <a16:creationId xmlns:a16="http://schemas.microsoft.com/office/drawing/2014/main" id="{53A67100-0B22-4087-A125-41D0FA7F0705}"/>
                </a:ext>
              </a:extLst>
            </p:cNvPr>
            <p:cNvSpPr txBox="1"/>
            <p:nvPr/>
          </p:nvSpPr>
          <p:spPr>
            <a:xfrm>
              <a:off x="1718586" y="3003060"/>
              <a:ext cx="2276472" cy="369332"/>
            </a:xfrm>
            <a:prstGeom prst="rect">
              <a:avLst/>
            </a:prstGeom>
            <a:noFill/>
          </p:spPr>
          <p:txBody>
            <a:bodyPr wrap="square" rtlCol="0">
              <a:spAutoFit/>
            </a:bodyPr>
            <a:lstStyle/>
            <a:p>
              <a:r>
                <a:rPr lang="zh-CN" altLang="en-US" dirty="0"/>
                <a:t>导入地理信息点</a:t>
              </a:r>
            </a:p>
          </p:txBody>
        </p:sp>
      </p:grpSp>
      <p:grpSp>
        <p:nvGrpSpPr>
          <p:cNvPr id="54" name="组合 53">
            <a:extLst>
              <a:ext uri="{FF2B5EF4-FFF2-40B4-BE49-F238E27FC236}">
                <a16:creationId xmlns:a16="http://schemas.microsoft.com/office/drawing/2014/main" id="{BE8780FA-6627-47F1-AD3E-6FE7045DB8D3}"/>
              </a:ext>
            </a:extLst>
          </p:cNvPr>
          <p:cNvGrpSpPr/>
          <p:nvPr/>
        </p:nvGrpSpPr>
        <p:grpSpPr>
          <a:xfrm>
            <a:off x="5959698" y="4873673"/>
            <a:ext cx="2282856" cy="379661"/>
            <a:chOff x="1500187" y="2966814"/>
            <a:chExt cx="2282856" cy="379661"/>
          </a:xfrm>
        </p:grpSpPr>
        <p:sp>
          <p:nvSpPr>
            <p:cNvPr id="55" name="矩形: 圆角 54">
              <a:extLst>
                <a:ext uri="{FF2B5EF4-FFF2-40B4-BE49-F238E27FC236}">
                  <a16:creationId xmlns:a16="http://schemas.microsoft.com/office/drawing/2014/main" id="{33C641E2-0182-420E-A821-B3DAACE296D9}"/>
                </a:ext>
              </a:extLst>
            </p:cNvPr>
            <p:cNvSpPr/>
            <p:nvPr/>
          </p:nvSpPr>
          <p:spPr>
            <a:xfrm>
              <a:off x="1500187" y="2977143"/>
              <a:ext cx="2233613" cy="369332"/>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文本框 55">
              <a:extLst>
                <a:ext uri="{FF2B5EF4-FFF2-40B4-BE49-F238E27FC236}">
                  <a16:creationId xmlns:a16="http://schemas.microsoft.com/office/drawing/2014/main" id="{293B9BAB-89D4-4C8C-84FC-6E586C7BC25F}"/>
                </a:ext>
              </a:extLst>
            </p:cNvPr>
            <p:cNvSpPr txBox="1"/>
            <p:nvPr/>
          </p:nvSpPr>
          <p:spPr>
            <a:xfrm>
              <a:off x="1506571" y="2966814"/>
              <a:ext cx="2276472" cy="369332"/>
            </a:xfrm>
            <a:prstGeom prst="rect">
              <a:avLst/>
            </a:prstGeom>
            <a:noFill/>
          </p:spPr>
          <p:txBody>
            <a:bodyPr wrap="square" rtlCol="0">
              <a:spAutoFit/>
            </a:bodyPr>
            <a:lstStyle/>
            <a:p>
              <a:r>
                <a:rPr lang="zh-CN" altLang="en-US" dirty="0"/>
                <a:t>       增加环境变量</a:t>
              </a:r>
            </a:p>
          </p:txBody>
        </p:sp>
      </p:grpSp>
      <p:sp>
        <p:nvSpPr>
          <p:cNvPr id="58" name="矩形 57">
            <a:extLst>
              <a:ext uri="{FF2B5EF4-FFF2-40B4-BE49-F238E27FC236}">
                <a16:creationId xmlns:a16="http://schemas.microsoft.com/office/drawing/2014/main" id="{450593F1-3B34-42A8-899F-774A20624221}"/>
              </a:ext>
            </a:extLst>
          </p:cNvPr>
          <p:cNvSpPr/>
          <p:nvPr/>
        </p:nvSpPr>
        <p:spPr>
          <a:xfrm>
            <a:off x="3365601" y="3678438"/>
            <a:ext cx="2276472" cy="8495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文本框 58">
            <a:extLst>
              <a:ext uri="{FF2B5EF4-FFF2-40B4-BE49-F238E27FC236}">
                <a16:creationId xmlns:a16="http://schemas.microsoft.com/office/drawing/2014/main" id="{C765D218-3A26-40A0-8915-8DE35D706C9A}"/>
              </a:ext>
            </a:extLst>
          </p:cNvPr>
          <p:cNvSpPr txBox="1"/>
          <p:nvPr/>
        </p:nvSpPr>
        <p:spPr>
          <a:xfrm>
            <a:off x="3407971" y="3860230"/>
            <a:ext cx="2437073" cy="892552"/>
          </a:xfrm>
          <a:prstGeom prst="rect">
            <a:avLst/>
          </a:prstGeom>
          <a:noFill/>
        </p:spPr>
        <p:txBody>
          <a:bodyPr wrap="square" rtlCol="0">
            <a:spAutoFit/>
          </a:bodyPr>
          <a:lstStyle/>
          <a:p>
            <a:r>
              <a:rPr lang="en-US" altLang="zh-CN" sz="2400" b="1" dirty="0">
                <a:solidFill>
                  <a:schemeClr val="bg1"/>
                </a:solidFill>
              </a:rPr>
              <a:t>Marco-</a:t>
            </a:r>
            <a:r>
              <a:rPr lang="en-US" altLang="zh-CN" sz="2400" b="1" dirty="0" err="1">
                <a:solidFill>
                  <a:schemeClr val="bg1"/>
                </a:solidFill>
              </a:rPr>
              <a:t>CityFlow</a:t>
            </a:r>
            <a:endParaRPr lang="zh-CN" altLang="en-US" sz="2400" b="1" dirty="0">
              <a:solidFill>
                <a:schemeClr val="bg1"/>
              </a:solidFill>
            </a:endParaRPr>
          </a:p>
          <a:p>
            <a:pPr algn="l"/>
            <a:endParaRPr lang="zh-CN" altLang="en-US" sz="2800" dirty="0"/>
          </a:p>
        </p:txBody>
      </p:sp>
      <p:sp>
        <p:nvSpPr>
          <p:cNvPr id="60" name="箭头: 下 59">
            <a:extLst>
              <a:ext uri="{FF2B5EF4-FFF2-40B4-BE49-F238E27FC236}">
                <a16:creationId xmlns:a16="http://schemas.microsoft.com/office/drawing/2014/main" id="{6239C0DA-1605-477D-B99F-DF64E214AE5A}"/>
              </a:ext>
            </a:extLst>
          </p:cNvPr>
          <p:cNvSpPr/>
          <p:nvPr/>
        </p:nvSpPr>
        <p:spPr>
          <a:xfrm flipV="1">
            <a:off x="4298305" y="4762789"/>
            <a:ext cx="411063" cy="892554"/>
          </a:xfrm>
          <a:prstGeom prst="down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4263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47610" y="2639427"/>
            <a:ext cx="3647152" cy="923330"/>
          </a:xfrm>
          <a:prstGeom prst="rect">
            <a:avLst/>
          </a:prstGeom>
          <a:noFill/>
        </p:spPr>
        <p:txBody>
          <a:bodyPr wrap="none" lIns="91440" tIns="45720" rIns="91440" bIns="45720">
            <a:spAutoFit/>
          </a:bodyPr>
          <a:lstStyle/>
          <a:p>
            <a:pPr algn="ctr"/>
            <a:r>
              <a:rPr lang="zh-CN" altLang="en-US" sz="5400" b="1"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谢谢大家！</a:t>
            </a:r>
          </a:p>
        </p:txBody>
      </p:sp>
      <p:sp>
        <p:nvSpPr>
          <p:cNvPr id="12" name="Freeform 5"/>
          <p:cNvSpPr>
            <a:spLocks noEditPoints="1"/>
          </p:cNvSpPr>
          <p:nvPr/>
        </p:nvSpPr>
        <p:spPr bwMode="auto">
          <a:xfrm>
            <a:off x="0" y="2062058"/>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noEditPoints="1"/>
          </p:cNvSpPr>
          <p:nvPr/>
        </p:nvSpPr>
        <p:spPr bwMode="auto">
          <a:xfrm>
            <a:off x="1722420" y="3101092"/>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4" name="直接连接符 13"/>
          <p:cNvCxnSpPr/>
          <p:nvPr/>
        </p:nvCxnSpPr>
        <p:spPr>
          <a:xfrm flipH="1">
            <a:off x="2555281" y="37256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20" name="文本框 1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致谢</a:t>
            </a:r>
          </a:p>
        </p:txBody>
      </p:sp>
      <p:sp>
        <p:nvSpPr>
          <p:cNvPr id="3" name="文本框 2"/>
          <p:cNvSpPr txBox="1"/>
          <p:nvPr/>
        </p:nvSpPr>
        <p:spPr>
          <a:xfrm>
            <a:off x="4281790" y="4272125"/>
            <a:ext cx="2612971"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2020/11/27</a:t>
            </a:r>
            <a:endParaRPr lang="zh-CN" altLang="en-US" sz="2800" dirty="0">
              <a:latin typeface="Arial" panose="020B0604020202020204" pitchFamily="34" charset="0"/>
              <a:cs typeface="Arial" panose="020B0604020202020204" pitchFamily="34" charset="0"/>
            </a:endParaRPr>
          </a:p>
        </p:txBody>
      </p:sp>
      <p:sp>
        <p:nvSpPr>
          <p:cNvPr id="21" name="文本框 20"/>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30</a:t>
            </a:r>
            <a:endParaRPr lang="zh-CN" altLang="en-US" dirty="0">
              <a:solidFill>
                <a:schemeClr val="bg1"/>
              </a:solidFill>
            </a:endParaRPr>
          </a:p>
        </p:txBody>
      </p:sp>
    </p:spTree>
    <p:extLst>
      <p:ext uri="{BB962C8B-B14F-4D97-AF65-F5344CB8AC3E}">
        <p14:creationId xmlns:p14="http://schemas.microsoft.com/office/powerpoint/2010/main" val="6541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4</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zh-CN" altLang="en-US" sz="3200" dirty="0">
                <a:solidFill>
                  <a:schemeClr val="bg1"/>
                </a:solidFill>
              </a:rPr>
              <a:t>研究背景</a:t>
            </a:r>
          </a:p>
        </p:txBody>
      </p:sp>
      <p:pic>
        <p:nvPicPr>
          <p:cNvPr id="4100" name="Picture 4">
            <a:extLst>
              <a:ext uri="{FF2B5EF4-FFF2-40B4-BE49-F238E27FC236}">
                <a16:creationId xmlns:a16="http://schemas.microsoft.com/office/drawing/2014/main" id="{74A2A9AD-2AD0-4F0B-8EFF-FC26BE4AF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215" y="3751961"/>
            <a:ext cx="3287793" cy="2189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434CBD36-8AB5-4AC5-AD77-039D92A4D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456" y="1323543"/>
            <a:ext cx="3313123" cy="20051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259A43F-81C0-45EC-AEBE-2890EF83F373}"/>
              </a:ext>
            </a:extLst>
          </p:cNvPr>
          <p:cNvSpPr txBox="1"/>
          <p:nvPr/>
        </p:nvSpPr>
        <p:spPr>
          <a:xfrm>
            <a:off x="313352" y="1922252"/>
            <a:ext cx="4157119" cy="3170099"/>
          </a:xfrm>
          <a:prstGeom prst="rect">
            <a:avLst/>
          </a:prstGeom>
          <a:noFill/>
        </p:spPr>
        <p:txBody>
          <a:bodyPr wrap="square" rtlCol="0">
            <a:spAutoFit/>
          </a:bodyPr>
          <a:lstStyle/>
          <a:p>
            <a:pPr marL="457200" indent="-457200" algn="l">
              <a:buFont typeface="Arial" panose="020B0604020202020204" pitchFamily="34" charset="0"/>
              <a:buChar char="•"/>
            </a:pPr>
            <a:r>
              <a:rPr lang="zh-CN" altLang="en-US" sz="2000" dirty="0">
                <a:latin typeface="雅黑"/>
              </a:rPr>
              <a:t>城市道路规模增大，传统的信号灯设置机制难以适应</a:t>
            </a:r>
            <a:endParaRPr lang="en-US" altLang="zh-CN" sz="2000" dirty="0">
              <a:latin typeface="雅黑"/>
            </a:endParaRPr>
          </a:p>
          <a:p>
            <a:pPr marL="457200" indent="-457200" algn="l">
              <a:buFont typeface="Arial" panose="020B0604020202020204" pitchFamily="34" charset="0"/>
              <a:buChar char="•"/>
            </a:pPr>
            <a:endParaRPr lang="en-US" altLang="zh-CN" sz="2000" dirty="0">
              <a:latin typeface="雅黑"/>
            </a:endParaRPr>
          </a:p>
          <a:p>
            <a:pPr marL="457200" indent="-457200" algn="l">
              <a:buFont typeface="Arial" panose="020B0604020202020204" pitchFamily="34" charset="0"/>
              <a:buChar char="•"/>
            </a:pPr>
            <a:endParaRPr lang="en-US" altLang="zh-CN" sz="2000" dirty="0">
              <a:latin typeface="雅黑"/>
            </a:endParaRPr>
          </a:p>
          <a:p>
            <a:pPr marL="457200" indent="-457200" algn="l">
              <a:buFont typeface="Arial" panose="020B0604020202020204" pitchFamily="34" charset="0"/>
              <a:buChar char="•"/>
            </a:pPr>
            <a:r>
              <a:rPr lang="zh-CN" altLang="en-US" sz="2000" dirty="0">
                <a:latin typeface="雅黑"/>
              </a:rPr>
              <a:t>不恰当的信号灯设置造成路段拥堵</a:t>
            </a:r>
            <a:endParaRPr lang="en-US" altLang="zh-CN" sz="2000" dirty="0">
              <a:latin typeface="雅黑"/>
            </a:endParaRPr>
          </a:p>
          <a:p>
            <a:pPr marL="457200" indent="-457200" algn="l">
              <a:buFont typeface="Arial" panose="020B0604020202020204" pitchFamily="34" charset="0"/>
              <a:buChar char="•"/>
            </a:pPr>
            <a:endParaRPr lang="en-US" altLang="zh-CN" sz="2000" dirty="0">
              <a:latin typeface="雅黑"/>
            </a:endParaRPr>
          </a:p>
          <a:p>
            <a:pPr marL="457200" indent="-457200" algn="l">
              <a:buFont typeface="Arial" panose="020B0604020202020204" pitchFamily="34" charset="0"/>
              <a:buChar char="•"/>
            </a:pPr>
            <a:endParaRPr lang="en-US" altLang="zh-CN" sz="2000" dirty="0">
              <a:latin typeface="雅黑"/>
            </a:endParaRPr>
          </a:p>
          <a:p>
            <a:pPr marL="457200" indent="-457200" algn="l">
              <a:buFont typeface="Arial" panose="020B0604020202020204" pitchFamily="34" charset="0"/>
              <a:buChar char="•"/>
            </a:pPr>
            <a:r>
              <a:rPr lang="zh-CN" altLang="en-US" sz="2000" dirty="0">
                <a:latin typeface="雅黑"/>
              </a:rPr>
              <a:t>现有的信号灯控制优化方法难以适应真实交通路网</a:t>
            </a:r>
          </a:p>
        </p:txBody>
      </p:sp>
    </p:spTree>
    <p:extLst>
      <p:ext uri="{BB962C8B-B14F-4D97-AF65-F5344CB8AC3E}">
        <p14:creationId xmlns:p14="http://schemas.microsoft.com/office/powerpoint/2010/main" val="382549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5</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zh-CN" altLang="en-US" sz="3200" dirty="0">
                <a:solidFill>
                  <a:schemeClr val="bg1"/>
                </a:solidFill>
              </a:rPr>
              <a:t>研究内容</a:t>
            </a:r>
          </a:p>
        </p:txBody>
      </p:sp>
      <p:sp>
        <p:nvSpPr>
          <p:cNvPr id="13" name="文本框 12">
            <a:extLst>
              <a:ext uri="{FF2B5EF4-FFF2-40B4-BE49-F238E27FC236}">
                <a16:creationId xmlns:a16="http://schemas.microsoft.com/office/drawing/2014/main" id="{32010A31-0CE0-40BC-AEF3-B8D6DCBBD31A}"/>
              </a:ext>
            </a:extLst>
          </p:cNvPr>
          <p:cNvSpPr txBox="1"/>
          <p:nvPr/>
        </p:nvSpPr>
        <p:spPr>
          <a:xfrm>
            <a:off x="4934317" y="1968251"/>
            <a:ext cx="1076122" cy="646331"/>
          </a:xfrm>
          <a:prstGeom prst="rect">
            <a:avLst/>
          </a:prstGeom>
          <a:noFill/>
        </p:spPr>
        <p:txBody>
          <a:bodyPr wrap="square">
            <a:spAutoFit/>
          </a:bodyPr>
          <a:lstStyle/>
          <a:p>
            <a:pPr algn="ctr"/>
            <a:r>
              <a:rPr lang="en-US" altLang="zh-CN" sz="1800" b="0" i="0" u="none" strike="noStrike" baseline="0" dirty="0">
                <a:solidFill>
                  <a:schemeClr val="bg1"/>
                </a:solidFill>
                <a:latin typeface="LinBiolinumTB"/>
              </a:rPr>
              <a:t>c Signal Control</a:t>
            </a:r>
            <a:endParaRPr lang="en-US" altLang="zh-CN" sz="1800" b="1" dirty="0">
              <a:solidFill>
                <a:schemeClr val="bg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14" name="文本框 13">
            <a:extLst>
              <a:ext uri="{FF2B5EF4-FFF2-40B4-BE49-F238E27FC236}">
                <a16:creationId xmlns:a16="http://schemas.microsoft.com/office/drawing/2014/main" id="{1B1B39B0-EBCC-49A1-B124-58F8F8ECD405}"/>
              </a:ext>
            </a:extLst>
          </p:cNvPr>
          <p:cNvSpPr txBox="1"/>
          <p:nvPr/>
        </p:nvSpPr>
        <p:spPr>
          <a:xfrm>
            <a:off x="605038" y="1455301"/>
            <a:ext cx="7664172" cy="400110"/>
          </a:xfrm>
          <a:prstGeom prst="rect">
            <a:avLst/>
          </a:prstGeom>
          <a:noFill/>
        </p:spPr>
        <p:txBody>
          <a:bodyPr wrap="square">
            <a:spAutoFit/>
          </a:bodyPr>
          <a:lstStyle/>
          <a:p>
            <a:pPr algn="ctr"/>
            <a:r>
              <a:rPr lang="en-US" altLang="zh-CN" sz="2000" b="0" i="0" u="none" strike="noStrike" baseline="0" dirty="0" err="1">
                <a:solidFill>
                  <a:schemeClr val="tx2">
                    <a:lumMod val="75000"/>
                  </a:schemeClr>
                </a:solidFill>
                <a:latin typeface="LinBiolinumTB"/>
              </a:rPr>
              <a:t>CoLight</a:t>
            </a:r>
            <a:r>
              <a:rPr lang="en-US" altLang="zh-CN" sz="2000" b="0" i="0" u="none" strike="noStrike" baseline="0" dirty="0">
                <a:solidFill>
                  <a:schemeClr val="tx2">
                    <a:lumMod val="75000"/>
                  </a:schemeClr>
                </a:solidFill>
                <a:latin typeface="LinBiolinumTB"/>
              </a:rPr>
              <a:t>: Learning </a:t>
            </a:r>
            <a:r>
              <a:rPr lang="en-US" altLang="zh-CN" sz="2000" b="1" i="0" u="sng" strike="noStrike" baseline="0" dirty="0">
                <a:solidFill>
                  <a:schemeClr val="tx2">
                    <a:lumMod val="75000"/>
                  </a:schemeClr>
                </a:solidFill>
                <a:latin typeface="LinBiolinumTB"/>
              </a:rPr>
              <a:t>Network-level Cooperation </a:t>
            </a:r>
            <a:r>
              <a:rPr lang="en-US" altLang="zh-CN" sz="2000" b="0" i="0" u="none" strike="noStrike" baseline="0" dirty="0">
                <a:solidFill>
                  <a:schemeClr val="tx2">
                    <a:lumMod val="75000"/>
                  </a:schemeClr>
                </a:solidFill>
                <a:latin typeface="LinBiolinumTB"/>
              </a:rPr>
              <a:t>for </a:t>
            </a:r>
            <a:r>
              <a:rPr lang="en-US" altLang="zh-CN" sz="2000" b="1" i="0" u="sng" strike="noStrike" baseline="0" dirty="0">
                <a:solidFill>
                  <a:schemeClr val="tx2">
                    <a:lumMod val="75000"/>
                  </a:schemeClr>
                </a:solidFill>
                <a:latin typeface="LinBiolinumTB"/>
              </a:rPr>
              <a:t>Traffic Signal Control</a:t>
            </a:r>
            <a:endParaRPr lang="en-US" altLang="zh-CN" sz="2000" b="1" u="sng" dirty="0">
              <a:solidFill>
                <a:schemeClr val="tx2">
                  <a:lumMod val="75000"/>
                </a:schemeClr>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AC86BEEC-A3DF-411A-A446-186790B41357}"/>
              </a:ext>
            </a:extLst>
          </p:cNvPr>
          <p:cNvPicPr>
            <a:picLocks noChangeAspect="1"/>
          </p:cNvPicPr>
          <p:nvPr/>
        </p:nvPicPr>
        <p:blipFill>
          <a:blip r:embed="rId4"/>
          <a:stretch>
            <a:fillRect/>
          </a:stretch>
        </p:blipFill>
        <p:spPr>
          <a:xfrm>
            <a:off x="1407898" y="2416435"/>
            <a:ext cx="2613292" cy="2603541"/>
          </a:xfrm>
          <a:prstGeom prst="rect">
            <a:avLst/>
          </a:prstGeom>
        </p:spPr>
      </p:pic>
      <p:pic>
        <p:nvPicPr>
          <p:cNvPr id="1030" name="Picture 6">
            <a:extLst>
              <a:ext uri="{FF2B5EF4-FFF2-40B4-BE49-F238E27FC236}">
                <a16:creationId xmlns:a16="http://schemas.microsoft.com/office/drawing/2014/main" id="{8A122CED-2FFE-4129-B924-C5309C2B1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500" y="2566921"/>
            <a:ext cx="2462145" cy="2462145"/>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下 16">
            <a:extLst>
              <a:ext uri="{FF2B5EF4-FFF2-40B4-BE49-F238E27FC236}">
                <a16:creationId xmlns:a16="http://schemas.microsoft.com/office/drawing/2014/main" id="{CBC3A59B-10CC-4C78-B24D-35147E3396D8}"/>
              </a:ext>
            </a:extLst>
          </p:cNvPr>
          <p:cNvSpPr/>
          <p:nvPr/>
        </p:nvSpPr>
        <p:spPr>
          <a:xfrm rot="1917878">
            <a:off x="2628998" y="1968251"/>
            <a:ext cx="296214" cy="400110"/>
          </a:xfrm>
          <a:prstGeom prst="downArrow">
            <a:avLst>
              <a:gd name="adj1" fmla="val 50000"/>
              <a:gd name="adj2" fmla="val 673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箭头: 下 24">
            <a:extLst>
              <a:ext uri="{FF2B5EF4-FFF2-40B4-BE49-F238E27FC236}">
                <a16:creationId xmlns:a16="http://schemas.microsoft.com/office/drawing/2014/main" id="{B5AAD963-E193-497F-B06D-CBA822099901}"/>
              </a:ext>
            </a:extLst>
          </p:cNvPr>
          <p:cNvSpPr/>
          <p:nvPr/>
        </p:nvSpPr>
        <p:spPr>
          <a:xfrm rot="20162797">
            <a:off x="6509850" y="1963022"/>
            <a:ext cx="296214" cy="400110"/>
          </a:xfrm>
          <a:prstGeom prst="downArrow">
            <a:avLst>
              <a:gd name="adj1" fmla="val 50000"/>
              <a:gd name="adj2" fmla="val 673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id="{FB8008BC-8F6C-4CBE-A693-1BE60C131427}"/>
              </a:ext>
            </a:extLst>
          </p:cNvPr>
          <p:cNvSpPr/>
          <p:nvPr/>
        </p:nvSpPr>
        <p:spPr>
          <a:xfrm>
            <a:off x="2359008" y="2938422"/>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a:extLst>
              <a:ext uri="{FF2B5EF4-FFF2-40B4-BE49-F238E27FC236}">
                <a16:creationId xmlns:a16="http://schemas.microsoft.com/office/drawing/2014/main" id="{689BDDDA-7F09-4D6A-85B8-66F79280A2BD}"/>
              </a:ext>
            </a:extLst>
          </p:cNvPr>
          <p:cNvSpPr/>
          <p:nvPr/>
        </p:nvSpPr>
        <p:spPr>
          <a:xfrm>
            <a:off x="2359008" y="3364613"/>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a:extLst>
              <a:ext uri="{FF2B5EF4-FFF2-40B4-BE49-F238E27FC236}">
                <a16:creationId xmlns:a16="http://schemas.microsoft.com/office/drawing/2014/main" id="{AC3EA57A-D761-419A-842C-C7513079389A}"/>
              </a:ext>
            </a:extLst>
          </p:cNvPr>
          <p:cNvSpPr/>
          <p:nvPr/>
        </p:nvSpPr>
        <p:spPr>
          <a:xfrm>
            <a:off x="2377654" y="3770541"/>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6EC461D4-7F63-40B9-B029-47485BBDE279}"/>
              </a:ext>
            </a:extLst>
          </p:cNvPr>
          <p:cNvSpPr/>
          <p:nvPr/>
        </p:nvSpPr>
        <p:spPr>
          <a:xfrm>
            <a:off x="2815571" y="2934416"/>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C93476D4-38EC-486B-B7EA-17C10266B017}"/>
              </a:ext>
            </a:extLst>
          </p:cNvPr>
          <p:cNvSpPr/>
          <p:nvPr/>
        </p:nvSpPr>
        <p:spPr>
          <a:xfrm>
            <a:off x="2815571" y="3370475"/>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DA8B3CA6-0EAC-4517-B940-60D802E82750}"/>
              </a:ext>
            </a:extLst>
          </p:cNvPr>
          <p:cNvSpPr/>
          <p:nvPr/>
        </p:nvSpPr>
        <p:spPr>
          <a:xfrm>
            <a:off x="2815571" y="3780659"/>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7520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6</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275303" cy="584775"/>
          </a:xfrm>
          <a:prstGeom prst="rect">
            <a:avLst/>
          </a:prstGeom>
          <a:noFill/>
        </p:spPr>
        <p:txBody>
          <a:bodyPr wrap="square">
            <a:spAutoFit/>
          </a:bodyPr>
          <a:lstStyle/>
          <a:p>
            <a:r>
              <a:rPr lang="zh-CN" altLang="en-US" sz="3200" dirty="0">
                <a:solidFill>
                  <a:schemeClr val="bg1"/>
                </a:solidFill>
              </a:rPr>
              <a:t>研究对象</a:t>
            </a:r>
          </a:p>
        </p:txBody>
      </p:sp>
      <p:pic>
        <p:nvPicPr>
          <p:cNvPr id="13" name="图片 12">
            <a:extLst>
              <a:ext uri="{FF2B5EF4-FFF2-40B4-BE49-F238E27FC236}">
                <a16:creationId xmlns:a16="http://schemas.microsoft.com/office/drawing/2014/main" id="{49B7C0D8-5E51-41B5-8FB3-75D422F453B0}"/>
              </a:ext>
            </a:extLst>
          </p:cNvPr>
          <p:cNvPicPr>
            <a:picLocks noChangeAspect="1"/>
          </p:cNvPicPr>
          <p:nvPr/>
        </p:nvPicPr>
        <p:blipFill>
          <a:blip r:embed="rId4"/>
          <a:stretch>
            <a:fillRect/>
          </a:stretch>
        </p:blipFill>
        <p:spPr>
          <a:xfrm>
            <a:off x="1637142" y="3264795"/>
            <a:ext cx="5869716" cy="2846219"/>
          </a:xfrm>
          <a:prstGeom prst="rect">
            <a:avLst/>
          </a:prstGeom>
        </p:spPr>
      </p:pic>
      <p:pic>
        <p:nvPicPr>
          <p:cNvPr id="25" name="图片 24">
            <a:extLst>
              <a:ext uri="{FF2B5EF4-FFF2-40B4-BE49-F238E27FC236}">
                <a16:creationId xmlns:a16="http://schemas.microsoft.com/office/drawing/2014/main" id="{F2247C5F-4194-49C6-A044-373EA6943147}"/>
              </a:ext>
            </a:extLst>
          </p:cNvPr>
          <p:cNvPicPr>
            <a:picLocks noChangeAspect="1"/>
          </p:cNvPicPr>
          <p:nvPr/>
        </p:nvPicPr>
        <p:blipFill>
          <a:blip r:embed="rId5"/>
          <a:stretch>
            <a:fillRect/>
          </a:stretch>
        </p:blipFill>
        <p:spPr>
          <a:xfrm>
            <a:off x="754261" y="1089534"/>
            <a:ext cx="7899806" cy="2076557"/>
          </a:xfrm>
          <a:prstGeom prst="rect">
            <a:avLst/>
          </a:prstGeom>
        </p:spPr>
      </p:pic>
      <p:sp>
        <p:nvSpPr>
          <p:cNvPr id="27" name="箭头: 下 26">
            <a:extLst>
              <a:ext uri="{FF2B5EF4-FFF2-40B4-BE49-F238E27FC236}">
                <a16:creationId xmlns:a16="http://schemas.microsoft.com/office/drawing/2014/main" id="{C165DF00-1D74-4BFB-8BF4-7A280D7DAD8F}"/>
              </a:ext>
            </a:extLst>
          </p:cNvPr>
          <p:cNvSpPr/>
          <p:nvPr/>
        </p:nvSpPr>
        <p:spPr>
          <a:xfrm rot="1917878">
            <a:off x="4113016" y="2936275"/>
            <a:ext cx="296214" cy="400110"/>
          </a:xfrm>
          <a:prstGeom prst="downArrow">
            <a:avLst>
              <a:gd name="adj1" fmla="val 50000"/>
              <a:gd name="adj2" fmla="val 673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箭头: 下 27">
            <a:extLst>
              <a:ext uri="{FF2B5EF4-FFF2-40B4-BE49-F238E27FC236}">
                <a16:creationId xmlns:a16="http://schemas.microsoft.com/office/drawing/2014/main" id="{65B72D1D-8900-4F56-87D8-076137EFDCF3}"/>
              </a:ext>
            </a:extLst>
          </p:cNvPr>
          <p:cNvSpPr/>
          <p:nvPr/>
        </p:nvSpPr>
        <p:spPr>
          <a:xfrm rot="1917878">
            <a:off x="6968556" y="2936274"/>
            <a:ext cx="296214" cy="400110"/>
          </a:xfrm>
          <a:prstGeom prst="downArrow">
            <a:avLst>
              <a:gd name="adj1" fmla="val 50000"/>
              <a:gd name="adj2" fmla="val 673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06306997-5DDB-4F93-A137-1E9DF65E180B}"/>
              </a:ext>
            </a:extLst>
          </p:cNvPr>
          <p:cNvSpPr txBox="1"/>
          <p:nvPr/>
        </p:nvSpPr>
        <p:spPr>
          <a:xfrm>
            <a:off x="7348222" y="3962906"/>
            <a:ext cx="1406154" cy="523220"/>
          </a:xfrm>
          <a:prstGeom prst="rect">
            <a:avLst/>
          </a:prstGeom>
          <a:noFill/>
        </p:spPr>
        <p:txBody>
          <a:bodyPr wrap="none" rtlCol="0">
            <a:spAutoFit/>
          </a:bodyPr>
          <a:lstStyle/>
          <a:p>
            <a:pPr algn="l"/>
            <a:r>
              <a:rPr lang="en-US" altLang="zh-CN" sz="2800" dirty="0"/>
              <a:t>[0,1,0,0]</a:t>
            </a:r>
            <a:endParaRPr lang="zh-CN" altLang="en-US" sz="2800" dirty="0"/>
          </a:p>
        </p:txBody>
      </p:sp>
    </p:spTree>
    <p:extLst>
      <p:ext uri="{BB962C8B-B14F-4D97-AF65-F5344CB8AC3E}">
        <p14:creationId xmlns:p14="http://schemas.microsoft.com/office/powerpoint/2010/main" val="244311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7</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857836" cy="584775"/>
          </a:xfrm>
          <a:prstGeom prst="rect">
            <a:avLst/>
          </a:prstGeom>
          <a:noFill/>
        </p:spPr>
        <p:txBody>
          <a:bodyPr wrap="square">
            <a:spAutoFit/>
          </a:bodyPr>
          <a:lstStyle/>
          <a:p>
            <a:r>
              <a:rPr lang="zh-CN" altLang="en-US" sz="3200" dirty="0">
                <a:solidFill>
                  <a:schemeClr val="bg1"/>
                </a:solidFill>
              </a:rPr>
              <a:t>传统模型</a:t>
            </a:r>
          </a:p>
        </p:txBody>
      </p:sp>
      <p:pic>
        <p:nvPicPr>
          <p:cNvPr id="10" name="图片 9">
            <a:extLst>
              <a:ext uri="{FF2B5EF4-FFF2-40B4-BE49-F238E27FC236}">
                <a16:creationId xmlns:a16="http://schemas.microsoft.com/office/drawing/2014/main" id="{2786BA92-C27C-4606-B960-26D923F7A699}"/>
              </a:ext>
            </a:extLst>
          </p:cNvPr>
          <p:cNvPicPr>
            <a:picLocks noChangeAspect="1"/>
          </p:cNvPicPr>
          <p:nvPr/>
        </p:nvPicPr>
        <p:blipFill rotWithShape="1">
          <a:blip r:embed="rId4"/>
          <a:srcRect l="27047" t="17347" r="18540" b="-1"/>
          <a:stretch/>
        </p:blipFill>
        <p:spPr>
          <a:xfrm>
            <a:off x="5299871" y="2409091"/>
            <a:ext cx="2969339" cy="2040159"/>
          </a:xfrm>
          <a:prstGeom prst="rect">
            <a:avLst/>
          </a:prstGeom>
        </p:spPr>
      </p:pic>
      <p:sp>
        <p:nvSpPr>
          <p:cNvPr id="12" name="文本框 11">
            <a:extLst>
              <a:ext uri="{FF2B5EF4-FFF2-40B4-BE49-F238E27FC236}">
                <a16:creationId xmlns:a16="http://schemas.microsoft.com/office/drawing/2014/main" id="{DEE2E154-A3DA-48D1-BA3C-2A358B2DDA48}"/>
              </a:ext>
            </a:extLst>
          </p:cNvPr>
          <p:cNvSpPr txBox="1"/>
          <p:nvPr/>
        </p:nvSpPr>
        <p:spPr>
          <a:xfrm>
            <a:off x="511173" y="2078315"/>
            <a:ext cx="5303637" cy="3847207"/>
          </a:xfrm>
          <a:prstGeom prst="rect">
            <a:avLst/>
          </a:prstGeom>
          <a:noFill/>
        </p:spPr>
        <p:txBody>
          <a:bodyPr wrap="square" rtlCol="0">
            <a:spAutoFit/>
          </a:bodyPr>
          <a:lstStyle/>
          <a:p>
            <a:endParaRPr lang="en-US" altLang="zh-CN" sz="2000" dirty="0"/>
          </a:p>
          <a:p>
            <a:pPr marL="457200" indent="-457200">
              <a:buFont typeface="Arial" panose="020B0604020202020204" pitchFamily="34" charset="0"/>
              <a:buChar char="•"/>
            </a:pPr>
            <a:r>
              <a:rPr lang="zh-CN" altLang="en-US" sz="2000" dirty="0"/>
              <a:t>设定初始</a:t>
            </a:r>
            <a:r>
              <a:rPr lang="en-US" altLang="zh-CN" sz="2000" dirty="0"/>
              <a:t>phase</a:t>
            </a:r>
            <a:r>
              <a:rPr lang="zh-CN" altLang="en-US" sz="2000" dirty="0"/>
              <a:t>与周期</a:t>
            </a:r>
            <a:endParaRPr lang="en-US" altLang="zh-CN" sz="2000" dirty="0"/>
          </a:p>
          <a:p>
            <a:pPr marL="457200" indent="-457200">
              <a:buFont typeface="Arial" panose="020B0604020202020204" pitchFamily="34" charset="0"/>
              <a:buChar char="•"/>
            </a:pPr>
            <a:endParaRPr lang="en-US" altLang="zh-CN" sz="2000" dirty="0"/>
          </a:p>
          <a:p>
            <a:pPr marL="457200" indent="-457200">
              <a:buFont typeface="Arial" panose="020B0604020202020204" pitchFamily="34" charset="0"/>
              <a:buChar char="•"/>
            </a:pPr>
            <a:r>
              <a:rPr lang="zh-CN" altLang="en-US" sz="2000" dirty="0"/>
              <a:t>转化为优化问题求解</a:t>
            </a:r>
            <a:endParaRPr lang="en-US" altLang="zh-CN" sz="2000" dirty="0"/>
          </a:p>
          <a:p>
            <a:pPr marL="457200" indent="-457200">
              <a:buFont typeface="Arial" panose="020B0604020202020204" pitchFamily="34" charset="0"/>
              <a:buChar char="•"/>
            </a:pPr>
            <a:endParaRPr lang="en-US" altLang="zh-CN" sz="2000" dirty="0"/>
          </a:p>
          <a:p>
            <a:pPr marL="457200" indent="-457200">
              <a:buFont typeface="Arial" panose="020B0604020202020204" pitchFamily="34" charset="0"/>
              <a:buChar char="•"/>
            </a:pPr>
            <a:r>
              <a:rPr lang="zh-CN" altLang="en-US" sz="2000" dirty="0"/>
              <a:t>需要预先定义好车流路径</a:t>
            </a:r>
            <a:endParaRPr lang="en-US" altLang="zh-CN" sz="2000" dirty="0"/>
          </a:p>
          <a:p>
            <a:pPr marL="457200" indent="-457200">
              <a:buFont typeface="Arial" panose="020B0604020202020204" pitchFamily="34" charset="0"/>
              <a:buChar char="•"/>
            </a:pPr>
            <a:endParaRPr lang="en-US" altLang="zh-CN" sz="2000" dirty="0"/>
          </a:p>
          <a:p>
            <a:pPr marL="457200" indent="-457200">
              <a:buFont typeface="Arial" panose="020B0604020202020204" pitchFamily="34" charset="0"/>
              <a:buChar char="•"/>
            </a:pPr>
            <a:r>
              <a:rPr lang="zh-CN" altLang="en-US" sz="2000" dirty="0"/>
              <a:t>仅能解决线性连续路口信号灯控制问题</a:t>
            </a:r>
            <a:endParaRPr lang="en-US" altLang="zh-CN" sz="2000" dirty="0"/>
          </a:p>
          <a:p>
            <a:pPr marL="457200" indent="-457200">
              <a:buFont typeface="Arial" panose="020B0604020202020204" pitchFamily="34" charset="0"/>
              <a:buChar char="•"/>
            </a:pPr>
            <a:endParaRPr lang="en-US" altLang="zh-CN" sz="2800" dirty="0"/>
          </a:p>
          <a:p>
            <a:r>
              <a:rPr lang="en-US" altLang="zh-CN" sz="2800" dirty="0"/>
              <a:t>	</a:t>
            </a:r>
          </a:p>
          <a:p>
            <a:r>
              <a:rPr lang="en-US" altLang="zh-CN" sz="2800" dirty="0"/>
              <a:t>     </a:t>
            </a:r>
            <a:endParaRPr lang="zh-CN" altLang="en-US" sz="2800" dirty="0"/>
          </a:p>
        </p:txBody>
      </p:sp>
      <p:sp>
        <p:nvSpPr>
          <p:cNvPr id="16" name="文本框 15">
            <a:extLst>
              <a:ext uri="{FF2B5EF4-FFF2-40B4-BE49-F238E27FC236}">
                <a16:creationId xmlns:a16="http://schemas.microsoft.com/office/drawing/2014/main" id="{E7DB6246-F8AC-48C8-9EC2-A0DEC002E5DA}"/>
              </a:ext>
            </a:extLst>
          </p:cNvPr>
          <p:cNvSpPr txBox="1"/>
          <p:nvPr/>
        </p:nvSpPr>
        <p:spPr>
          <a:xfrm>
            <a:off x="824248" y="1240255"/>
            <a:ext cx="4572000" cy="523220"/>
          </a:xfrm>
          <a:prstGeom prst="rect">
            <a:avLst/>
          </a:prstGeom>
          <a:noFill/>
        </p:spPr>
        <p:txBody>
          <a:bodyPr wrap="square">
            <a:spAutoFit/>
          </a:bodyPr>
          <a:lstStyle/>
          <a:p>
            <a:r>
              <a:rPr lang="en-US" altLang="zh-CN" sz="2800" b="1" dirty="0"/>
              <a:t>Fixed Time </a:t>
            </a:r>
            <a:endParaRPr lang="zh-CN" altLang="en-US" sz="2800" b="1" dirty="0"/>
          </a:p>
        </p:txBody>
      </p:sp>
    </p:spTree>
    <p:extLst>
      <p:ext uri="{BB962C8B-B14F-4D97-AF65-F5344CB8AC3E}">
        <p14:creationId xmlns:p14="http://schemas.microsoft.com/office/powerpoint/2010/main" val="200960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8</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857836" cy="584775"/>
          </a:xfrm>
          <a:prstGeom prst="rect">
            <a:avLst/>
          </a:prstGeom>
          <a:noFill/>
        </p:spPr>
        <p:txBody>
          <a:bodyPr wrap="square">
            <a:spAutoFit/>
          </a:bodyPr>
          <a:lstStyle/>
          <a:p>
            <a:r>
              <a:rPr lang="zh-CN" altLang="en-US" sz="3200" dirty="0">
                <a:solidFill>
                  <a:schemeClr val="bg1"/>
                </a:solidFill>
              </a:rPr>
              <a:t>传统模型</a:t>
            </a:r>
          </a:p>
        </p:txBody>
      </p:sp>
      <p:sp>
        <p:nvSpPr>
          <p:cNvPr id="12" name="文本框 11">
            <a:extLst>
              <a:ext uri="{FF2B5EF4-FFF2-40B4-BE49-F238E27FC236}">
                <a16:creationId xmlns:a16="http://schemas.microsoft.com/office/drawing/2014/main" id="{DEE2E154-A3DA-48D1-BA3C-2A358B2DDA48}"/>
              </a:ext>
            </a:extLst>
          </p:cNvPr>
          <p:cNvSpPr txBox="1"/>
          <p:nvPr/>
        </p:nvSpPr>
        <p:spPr>
          <a:xfrm>
            <a:off x="511174" y="2289596"/>
            <a:ext cx="5303637" cy="3231654"/>
          </a:xfrm>
          <a:prstGeom prst="rect">
            <a:avLst/>
          </a:prstGeom>
          <a:noFill/>
        </p:spPr>
        <p:txBody>
          <a:bodyPr wrap="square" rtlCol="0">
            <a:spAutoFit/>
          </a:bodyPr>
          <a:lstStyle/>
          <a:p>
            <a:endParaRPr lang="en-US" altLang="zh-CN" sz="2000" dirty="0"/>
          </a:p>
          <a:p>
            <a:pPr marL="457200" indent="-457200">
              <a:buFont typeface="Arial" panose="020B0604020202020204" pitchFamily="34" charset="0"/>
              <a:buChar char="•"/>
            </a:pPr>
            <a:r>
              <a:rPr lang="zh-CN" altLang="en-US" sz="2000" dirty="0"/>
              <a:t>计算路口的压力</a:t>
            </a:r>
            <a:r>
              <a:rPr lang="en-US" altLang="zh-CN" sz="2000" dirty="0"/>
              <a:t>/</a:t>
            </a:r>
            <a:r>
              <a:rPr lang="zh-CN" altLang="en-US" sz="2000" dirty="0"/>
              <a:t>不平衡度</a:t>
            </a:r>
            <a:endParaRPr lang="en-US" altLang="zh-CN" sz="2000" dirty="0"/>
          </a:p>
          <a:p>
            <a:pPr marL="457200" indent="-457200">
              <a:buFont typeface="Arial" panose="020B0604020202020204" pitchFamily="34" charset="0"/>
              <a:buChar char="•"/>
            </a:pPr>
            <a:endParaRPr lang="en-US" altLang="zh-CN" sz="2000" dirty="0"/>
          </a:p>
          <a:p>
            <a:pPr marL="457200" indent="-457200">
              <a:buFont typeface="Arial" panose="020B0604020202020204" pitchFamily="34" charset="0"/>
              <a:buChar char="•"/>
            </a:pPr>
            <a:r>
              <a:rPr lang="zh-CN" altLang="en-US" sz="2000" dirty="0"/>
              <a:t>优化整体路口的不平衡度</a:t>
            </a:r>
            <a:endParaRPr lang="en-US" altLang="zh-CN" sz="2000" dirty="0"/>
          </a:p>
          <a:p>
            <a:pPr marL="457200" indent="-457200">
              <a:buFont typeface="Arial" panose="020B0604020202020204" pitchFamily="34" charset="0"/>
              <a:buChar char="•"/>
            </a:pPr>
            <a:endParaRPr lang="en-US" altLang="zh-CN" sz="2000" dirty="0"/>
          </a:p>
          <a:p>
            <a:pPr marL="457200" indent="-457200">
              <a:buFont typeface="Arial" panose="020B0604020202020204" pitchFamily="34" charset="0"/>
              <a:buChar char="•"/>
            </a:pPr>
            <a:r>
              <a:rPr lang="zh-CN" altLang="en-US" sz="2000" dirty="0"/>
              <a:t>大规模路网容易产生局部最优解</a:t>
            </a:r>
            <a:endParaRPr lang="en-US" altLang="zh-CN" sz="2000" dirty="0"/>
          </a:p>
          <a:p>
            <a:pPr marL="457200" indent="-457200">
              <a:buFont typeface="Arial" panose="020B0604020202020204" pitchFamily="34" charset="0"/>
              <a:buChar char="•"/>
            </a:pPr>
            <a:endParaRPr lang="en-US" altLang="zh-CN" sz="2800" dirty="0"/>
          </a:p>
          <a:p>
            <a:r>
              <a:rPr lang="en-US" altLang="zh-CN" sz="2800" dirty="0"/>
              <a:t>	</a:t>
            </a:r>
          </a:p>
          <a:p>
            <a:r>
              <a:rPr lang="en-US" altLang="zh-CN" sz="2800" dirty="0"/>
              <a:t> </a:t>
            </a:r>
            <a:endParaRPr lang="zh-CN" altLang="en-US" sz="2800" dirty="0"/>
          </a:p>
        </p:txBody>
      </p:sp>
      <p:sp>
        <p:nvSpPr>
          <p:cNvPr id="16" name="文本框 15">
            <a:extLst>
              <a:ext uri="{FF2B5EF4-FFF2-40B4-BE49-F238E27FC236}">
                <a16:creationId xmlns:a16="http://schemas.microsoft.com/office/drawing/2014/main" id="{E7DB6246-F8AC-48C8-9EC2-A0DEC002E5DA}"/>
              </a:ext>
            </a:extLst>
          </p:cNvPr>
          <p:cNvSpPr txBox="1"/>
          <p:nvPr/>
        </p:nvSpPr>
        <p:spPr>
          <a:xfrm>
            <a:off x="824248" y="1240255"/>
            <a:ext cx="4572000" cy="523220"/>
          </a:xfrm>
          <a:prstGeom prst="rect">
            <a:avLst/>
          </a:prstGeom>
          <a:noFill/>
        </p:spPr>
        <p:txBody>
          <a:bodyPr wrap="square">
            <a:spAutoFit/>
          </a:bodyPr>
          <a:lstStyle/>
          <a:p>
            <a:r>
              <a:rPr lang="en-US" altLang="zh-CN" sz="2800" b="1" dirty="0"/>
              <a:t>Max Pressure</a:t>
            </a:r>
            <a:endParaRPr lang="zh-CN" altLang="en-US" sz="2800" b="1" dirty="0"/>
          </a:p>
        </p:txBody>
      </p:sp>
      <p:pic>
        <p:nvPicPr>
          <p:cNvPr id="4" name="图片 3">
            <a:extLst>
              <a:ext uri="{FF2B5EF4-FFF2-40B4-BE49-F238E27FC236}">
                <a16:creationId xmlns:a16="http://schemas.microsoft.com/office/drawing/2014/main" id="{B265E43F-5F24-47F1-A1F1-EF96B400B438}"/>
              </a:ext>
            </a:extLst>
          </p:cNvPr>
          <p:cNvPicPr>
            <a:picLocks noChangeAspect="1"/>
          </p:cNvPicPr>
          <p:nvPr/>
        </p:nvPicPr>
        <p:blipFill rotWithShape="1">
          <a:blip r:embed="rId4"/>
          <a:srcRect b="4511"/>
          <a:stretch/>
        </p:blipFill>
        <p:spPr>
          <a:xfrm>
            <a:off x="4905096" y="1501866"/>
            <a:ext cx="3880049" cy="3808104"/>
          </a:xfrm>
          <a:prstGeom prst="rect">
            <a:avLst/>
          </a:prstGeom>
        </p:spPr>
      </p:pic>
      <p:sp>
        <p:nvSpPr>
          <p:cNvPr id="17" name="文本框 16">
            <a:extLst>
              <a:ext uri="{FF2B5EF4-FFF2-40B4-BE49-F238E27FC236}">
                <a16:creationId xmlns:a16="http://schemas.microsoft.com/office/drawing/2014/main" id="{64D50285-910C-43A3-86D2-65A01E901A6B}"/>
              </a:ext>
            </a:extLst>
          </p:cNvPr>
          <p:cNvSpPr txBox="1"/>
          <p:nvPr/>
        </p:nvSpPr>
        <p:spPr>
          <a:xfrm>
            <a:off x="307381" y="5732529"/>
            <a:ext cx="8609432" cy="307777"/>
          </a:xfrm>
          <a:prstGeom prst="rect">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altLang="zh-CN" sz="1400" dirty="0">
                <a:solidFill>
                  <a:schemeClr val="bg1"/>
                </a:solidFill>
              </a:rPr>
              <a:t>《</a:t>
            </a:r>
            <a:r>
              <a:rPr lang="zh-CN" altLang="en-US" sz="1400" dirty="0">
                <a:solidFill>
                  <a:schemeClr val="bg1"/>
                </a:solidFill>
              </a:rPr>
              <a:t>PressLight Learning Max Pressure Control for SignalizedIntersections in Arterial Network </a:t>
            </a:r>
            <a:r>
              <a:rPr lang="en-US" altLang="zh-CN" sz="1400" dirty="0">
                <a:solidFill>
                  <a:schemeClr val="bg1"/>
                </a:solidFill>
              </a:rPr>
              <a:t>》</a:t>
            </a:r>
            <a:r>
              <a:rPr lang="zh-CN" altLang="en-US" sz="1400" dirty="0">
                <a:solidFill>
                  <a:schemeClr val="bg1"/>
                </a:solidFill>
              </a:rPr>
              <a:t>     </a:t>
            </a:r>
            <a:r>
              <a:rPr lang="zh-CN" altLang="en-US" sz="1400" i="1" dirty="0">
                <a:solidFill>
                  <a:schemeClr val="bg1"/>
                </a:solidFill>
              </a:rPr>
              <a:t>KDD</a:t>
            </a:r>
            <a:r>
              <a:rPr lang="en-US" altLang="zh-CN" sz="1400" i="1" dirty="0">
                <a:solidFill>
                  <a:schemeClr val="bg1"/>
                </a:solidFill>
              </a:rPr>
              <a:t>20</a:t>
            </a:r>
            <a:r>
              <a:rPr lang="zh-CN" altLang="en-US" sz="1400" i="1" dirty="0">
                <a:solidFill>
                  <a:schemeClr val="bg1"/>
                </a:solidFill>
              </a:rPr>
              <a:t>19</a:t>
            </a:r>
          </a:p>
        </p:txBody>
      </p:sp>
      <p:sp>
        <p:nvSpPr>
          <p:cNvPr id="3" name="箭头: 下 2">
            <a:extLst>
              <a:ext uri="{FF2B5EF4-FFF2-40B4-BE49-F238E27FC236}">
                <a16:creationId xmlns:a16="http://schemas.microsoft.com/office/drawing/2014/main" id="{DCA88151-4728-419C-9156-F85C84E79A6F}"/>
              </a:ext>
            </a:extLst>
          </p:cNvPr>
          <p:cNvSpPr/>
          <p:nvPr/>
        </p:nvSpPr>
        <p:spPr>
          <a:xfrm>
            <a:off x="2600793" y="4678053"/>
            <a:ext cx="404735" cy="562131"/>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970265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9</a:t>
            </a:r>
            <a:endParaRPr lang="zh-CN" altLang="en-US" dirty="0">
              <a:solidFill>
                <a:schemeClr val="bg1"/>
              </a:solidFill>
            </a:endParaRPr>
          </a:p>
        </p:txBody>
      </p:sp>
      <p:sp>
        <p:nvSpPr>
          <p:cNvPr id="2" name="文本框 1">
            <a:extLst>
              <a:ext uri="{FF2B5EF4-FFF2-40B4-BE49-F238E27FC236}">
                <a16:creationId xmlns:a16="http://schemas.microsoft.com/office/drawing/2014/main" id="{8ECB324C-8B24-4595-8F7B-4C75A2987738}"/>
              </a:ext>
            </a:extLst>
          </p:cNvPr>
          <p:cNvSpPr txBox="1"/>
          <p:nvPr/>
        </p:nvSpPr>
        <p:spPr>
          <a:xfrm>
            <a:off x="754261" y="98702"/>
            <a:ext cx="3857836" cy="584775"/>
          </a:xfrm>
          <a:prstGeom prst="rect">
            <a:avLst/>
          </a:prstGeom>
          <a:noFill/>
        </p:spPr>
        <p:txBody>
          <a:bodyPr wrap="square">
            <a:spAutoFit/>
          </a:bodyPr>
          <a:lstStyle/>
          <a:p>
            <a:r>
              <a:rPr lang="zh-CN" altLang="en-US" sz="3200" dirty="0">
                <a:solidFill>
                  <a:schemeClr val="bg1"/>
                </a:solidFill>
              </a:rPr>
              <a:t>基于强化学习的模型</a:t>
            </a:r>
          </a:p>
        </p:txBody>
      </p:sp>
      <p:sp>
        <p:nvSpPr>
          <p:cNvPr id="16" name="文本框 15">
            <a:extLst>
              <a:ext uri="{FF2B5EF4-FFF2-40B4-BE49-F238E27FC236}">
                <a16:creationId xmlns:a16="http://schemas.microsoft.com/office/drawing/2014/main" id="{E7DB6246-F8AC-48C8-9EC2-A0DEC002E5DA}"/>
              </a:ext>
            </a:extLst>
          </p:cNvPr>
          <p:cNvSpPr txBox="1"/>
          <p:nvPr/>
        </p:nvSpPr>
        <p:spPr>
          <a:xfrm>
            <a:off x="791730" y="865335"/>
            <a:ext cx="1942764" cy="523220"/>
          </a:xfrm>
          <a:prstGeom prst="rect">
            <a:avLst/>
          </a:prstGeom>
          <a:noFill/>
        </p:spPr>
        <p:txBody>
          <a:bodyPr wrap="square">
            <a:spAutoFit/>
          </a:bodyPr>
          <a:lstStyle/>
          <a:p>
            <a:r>
              <a:rPr lang="en-US" altLang="zh-CN" sz="2800" b="1" dirty="0"/>
              <a:t>Q</a:t>
            </a:r>
            <a:r>
              <a:rPr lang="zh-CN" altLang="en-US" sz="2800" b="1" dirty="0"/>
              <a:t> </a:t>
            </a:r>
            <a:r>
              <a:rPr lang="en-US" altLang="zh-CN" sz="2800" b="1" dirty="0"/>
              <a:t>Learning </a:t>
            </a:r>
            <a:endParaRPr lang="zh-CN" altLang="en-US" sz="2800" b="1" dirty="0"/>
          </a:p>
        </p:txBody>
      </p:sp>
      <p:sp>
        <p:nvSpPr>
          <p:cNvPr id="13" name="文本框 12">
            <a:extLst>
              <a:ext uri="{FF2B5EF4-FFF2-40B4-BE49-F238E27FC236}">
                <a16:creationId xmlns:a16="http://schemas.microsoft.com/office/drawing/2014/main" id="{C66BF6F0-899D-46FF-A000-D9A367BA89D3}"/>
              </a:ext>
            </a:extLst>
          </p:cNvPr>
          <p:cNvSpPr txBox="1"/>
          <p:nvPr/>
        </p:nvSpPr>
        <p:spPr>
          <a:xfrm>
            <a:off x="3971194" y="1013742"/>
            <a:ext cx="5410199" cy="338554"/>
          </a:xfrm>
          <a:prstGeom prst="rect">
            <a:avLst/>
          </a:prstGeom>
          <a:noFill/>
        </p:spPr>
        <p:txBody>
          <a:bodyPr wrap="square">
            <a:spAutoFit/>
          </a:bodyPr>
          <a:lstStyle/>
          <a:p>
            <a:r>
              <a:rPr lang="en-US" altLang="zh-CN" sz="1600" b="1" dirty="0"/>
              <a:t>Q</a:t>
            </a:r>
            <a:r>
              <a:rPr lang="zh-CN" altLang="en-US" sz="1600" b="1" dirty="0"/>
              <a:t>表：状态到动作的最优化函数映射</a:t>
            </a:r>
          </a:p>
        </p:txBody>
      </p:sp>
      <p:pic>
        <p:nvPicPr>
          <p:cNvPr id="4" name="图片 3">
            <a:extLst>
              <a:ext uri="{FF2B5EF4-FFF2-40B4-BE49-F238E27FC236}">
                <a16:creationId xmlns:a16="http://schemas.microsoft.com/office/drawing/2014/main" id="{520A238C-74C5-4448-9054-3820CF042892}"/>
              </a:ext>
            </a:extLst>
          </p:cNvPr>
          <p:cNvPicPr>
            <a:picLocks noChangeAspect="1"/>
          </p:cNvPicPr>
          <p:nvPr/>
        </p:nvPicPr>
        <p:blipFill>
          <a:blip r:embed="rId4"/>
          <a:stretch>
            <a:fillRect/>
          </a:stretch>
        </p:blipFill>
        <p:spPr>
          <a:xfrm>
            <a:off x="1046424" y="1379505"/>
            <a:ext cx="6655142" cy="654084"/>
          </a:xfrm>
          <a:prstGeom prst="rect">
            <a:avLst/>
          </a:prstGeom>
        </p:spPr>
      </p:pic>
      <p:pic>
        <p:nvPicPr>
          <p:cNvPr id="19" name="图片 18">
            <a:extLst>
              <a:ext uri="{FF2B5EF4-FFF2-40B4-BE49-F238E27FC236}">
                <a16:creationId xmlns:a16="http://schemas.microsoft.com/office/drawing/2014/main" id="{FD80694A-4D8F-4F50-8399-F8802984DC4B}"/>
              </a:ext>
            </a:extLst>
          </p:cNvPr>
          <p:cNvPicPr>
            <a:picLocks noChangeAspect="1"/>
          </p:cNvPicPr>
          <p:nvPr/>
        </p:nvPicPr>
        <p:blipFill rotWithShape="1">
          <a:blip r:embed="rId5"/>
          <a:srcRect l="30353" t="11776" r="30433" b="31878"/>
          <a:stretch/>
        </p:blipFill>
        <p:spPr>
          <a:xfrm>
            <a:off x="829079" y="3846589"/>
            <a:ext cx="785612" cy="1124586"/>
          </a:xfrm>
          <a:prstGeom prst="rect">
            <a:avLst/>
          </a:prstGeom>
        </p:spPr>
      </p:pic>
      <p:sp>
        <p:nvSpPr>
          <p:cNvPr id="10" name="椭圆 9">
            <a:extLst>
              <a:ext uri="{FF2B5EF4-FFF2-40B4-BE49-F238E27FC236}">
                <a16:creationId xmlns:a16="http://schemas.microsoft.com/office/drawing/2014/main" id="{099C909C-B027-4D62-8527-F7CCAF7EF42F}"/>
              </a:ext>
            </a:extLst>
          </p:cNvPr>
          <p:cNvSpPr/>
          <p:nvPr/>
        </p:nvSpPr>
        <p:spPr>
          <a:xfrm>
            <a:off x="927286" y="3987477"/>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a:extLst>
              <a:ext uri="{FF2B5EF4-FFF2-40B4-BE49-F238E27FC236}">
                <a16:creationId xmlns:a16="http://schemas.microsoft.com/office/drawing/2014/main" id="{438C2EB6-828B-42FA-9305-78C7BC329C29}"/>
              </a:ext>
            </a:extLst>
          </p:cNvPr>
          <p:cNvSpPr/>
          <p:nvPr/>
        </p:nvSpPr>
        <p:spPr>
          <a:xfrm>
            <a:off x="927286" y="4294423"/>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a:extLst>
              <a:ext uri="{FF2B5EF4-FFF2-40B4-BE49-F238E27FC236}">
                <a16:creationId xmlns:a16="http://schemas.microsoft.com/office/drawing/2014/main" id="{A9AB9F30-581D-4F58-8A07-D9DDBB2B2E9C}"/>
              </a:ext>
            </a:extLst>
          </p:cNvPr>
          <p:cNvSpPr/>
          <p:nvPr/>
        </p:nvSpPr>
        <p:spPr>
          <a:xfrm>
            <a:off x="927286" y="4635395"/>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a:extLst>
              <a:ext uri="{FF2B5EF4-FFF2-40B4-BE49-F238E27FC236}">
                <a16:creationId xmlns:a16="http://schemas.microsoft.com/office/drawing/2014/main" id="{666EF345-3C5D-446C-BC82-D33FC271E344}"/>
              </a:ext>
            </a:extLst>
          </p:cNvPr>
          <p:cNvSpPr/>
          <p:nvPr/>
        </p:nvSpPr>
        <p:spPr>
          <a:xfrm>
            <a:off x="1279308" y="399359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7A3FA165-91BC-48A3-94E3-6E074B577691}"/>
              </a:ext>
            </a:extLst>
          </p:cNvPr>
          <p:cNvSpPr/>
          <p:nvPr/>
        </p:nvSpPr>
        <p:spPr>
          <a:xfrm>
            <a:off x="1279137" y="4294423"/>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a:extLst>
              <a:ext uri="{FF2B5EF4-FFF2-40B4-BE49-F238E27FC236}">
                <a16:creationId xmlns:a16="http://schemas.microsoft.com/office/drawing/2014/main" id="{93CC3941-CED3-4C03-95C6-24D2DCD59FEB}"/>
              </a:ext>
            </a:extLst>
          </p:cNvPr>
          <p:cNvSpPr/>
          <p:nvPr/>
        </p:nvSpPr>
        <p:spPr>
          <a:xfrm>
            <a:off x="1274958" y="4645809"/>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 name="组合 10">
            <a:extLst>
              <a:ext uri="{FF2B5EF4-FFF2-40B4-BE49-F238E27FC236}">
                <a16:creationId xmlns:a16="http://schemas.microsoft.com/office/drawing/2014/main" id="{ADA102F2-3686-4493-965F-6603E201195E}"/>
              </a:ext>
            </a:extLst>
          </p:cNvPr>
          <p:cNvGrpSpPr/>
          <p:nvPr/>
        </p:nvGrpSpPr>
        <p:grpSpPr>
          <a:xfrm>
            <a:off x="2947299" y="2423818"/>
            <a:ext cx="785612" cy="1124586"/>
            <a:chOff x="4138726" y="2321964"/>
            <a:chExt cx="785612" cy="1124586"/>
          </a:xfrm>
        </p:grpSpPr>
        <p:pic>
          <p:nvPicPr>
            <p:cNvPr id="41" name="图片 40">
              <a:extLst>
                <a:ext uri="{FF2B5EF4-FFF2-40B4-BE49-F238E27FC236}">
                  <a16:creationId xmlns:a16="http://schemas.microsoft.com/office/drawing/2014/main" id="{180D34D5-EE72-4014-B1C8-E11983F02E23}"/>
                </a:ext>
              </a:extLst>
            </p:cNvPr>
            <p:cNvPicPr>
              <a:picLocks noChangeAspect="1"/>
            </p:cNvPicPr>
            <p:nvPr/>
          </p:nvPicPr>
          <p:blipFill rotWithShape="1">
            <a:blip r:embed="rId5"/>
            <a:srcRect l="30353" t="11776" r="30433" b="31878"/>
            <a:stretch/>
          </p:blipFill>
          <p:spPr>
            <a:xfrm>
              <a:off x="4138726" y="2321964"/>
              <a:ext cx="785612" cy="1124586"/>
            </a:xfrm>
            <a:prstGeom prst="rect">
              <a:avLst/>
            </a:prstGeom>
          </p:spPr>
        </p:pic>
        <p:sp>
          <p:nvSpPr>
            <p:cNvPr id="42" name="椭圆 41">
              <a:extLst>
                <a:ext uri="{FF2B5EF4-FFF2-40B4-BE49-F238E27FC236}">
                  <a16:creationId xmlns:a16="http://schemas.microsoft.com/office/drawing/2014/main" id="{F89E319E-7076-4274-B3E9-BB5F804F122A}"/>
                </a:ext>
              </a:extLst>
            </p:cNvPr>
            <p:cNvSpPr/>
            <p:nvPr/>
          </p:nvSpPr>
          <p:spPr>
            <a:xfrm>
              <a:off x="4236933" y="2462852"/>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椭圆 42">
              <a:extLst>
                <a:ext uri="{FF2B5EF4-FFF2-40B4-BE49-F238E27FC236}">
                  <a16:creationId xmlns:a16="http://schemas.microsoft.com/office/drawing/2014/main" id="{638A9325-FEB8-43CB-A7E1-F706D06E83A7}"/>
                </a:ext>
              </a:extLst>
            </p:cNvPr>
            <p:cNvSpPr/>
            <p:nvPr/>
          </p:nvSpPr>
          <p:spPr>
            <a:xfrm>
              <a:off x="4236933" y="276979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a:extLst>
                <a:ext uri="{FF2B5EF4-FFF2-40B4-BE49-F238E27FC236}">
                  <a16:creationId xmlns:a16="http://schemas.microsoft.com/office/drawing/2014/main" id="{144A7953-12A5-489A-B120-65FD66A3E4BF}"/>
                </a:ext>
              </a:extLst>
            </p:cNvPr>
            <p:cNvSpPr/>
            <p:nvPr/>
          </p:nvSpPr>
          <p:spPr>
            <a:xfrm>
              <a:off x="4236933" y="3110770"/>
              <a:ext cx="223346" cy="2318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a:extLst>
                <a:ext uri="{FF2B5EF4-FFF2-40B4-BE49-F238E27FC236}">
                  <a16:creationId xmlns:a16="http://schemas.microsoft.com/office/drawing/2014/main" id="{A63E1C00-A4E3-487A-B179-824B1CC9E453}"/>
                </a:ext>
              </a:extLst>
            </p:cNvPr>
            <p:cNvSpPr/>
            <p:nvPr/>
          </p:nvSpPr>
          <p:spPr>
            <a:xfrm>
              <a:off x="4588955" y="2468973"/>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a:extLst>
                <a:ext uri="{FF2B5EF4-FFF2-40B4-BE49-F238E27FC236}">
                  <a16:creationId xmlns:a16="http://schemas.microsoft.com/office/drawing/2014/main" id="{4A714C20-9C93-4106-8BA4-F6D8C1671A1A}"/>
                </a:ext>
              </a:extLst>
            </p:cNvPr>
            <p:cNvSpPr/>
            <p:nvPr/>
          </p:nvSpPr>
          <p:spPr>
            <a:xfrm>
              <a:off x="4588784" y="276979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a:extLst>
                <a:ext uri="{FF2B5EF4-FFF2-40B4-BE49-F238E27FC236}">
                  <a16:creationId xmlns:a16="http://schemas.microsoft.com/office/drawing/2014/main" id="{3892B7DB-A4AE-4B6D-B2D6-8E26C991586F}"/>
                </a:ext>
              </a:extLst>
            </p:cNvPr>
            <p:cNvSpPr/>
            <p:nvPr/>
          </p:nvSpPr>
          <p:spPr>
            <a:xfrm>
              <a:off x="4584605" y="312118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8" name="图片 47">
            <a:extLst>
              <a:ext uri="{FF2B5EF4-FFF2-40B4-BE49-F238E27FC236}">
                <a16:creationId xmlns:a16="http://schemas.microsoft.com/office/drawing/2014/main" id="{87420FDB-4EF3-4A44-AD6D-617B971436D9}"/>
              </a:ext>
            </a:extLst>
          </p:cNvPr>
          <p:cNvPicPr>
            <a:picLocks noChangeAspect="1"/>
          </p:cNvPicPr>
          <p:nvPr/>
        </p:nvPicPr>
        <p:blipFill rotWithShape="1">
          <a:blip r:embed="rId5"/>
          <a:srcRect l="30353" t="11776" r="30433" b="31878"/>
          <a:stretch/>
        </p:blipFill>
        <p:spPr>
          <a:xfrm>
            <a:off x="2928113" y="3932320"/>
            <a:ext cx="785612" cy="1124586"/>
          </a:xfrm>
          <a:prstGeom prst="rect">
            <a:avLst/>
          </a:prstGeom>
        </p:spPr>
      </p:pic>
      <p:sp>
        <p:nvSpPr>
          <p:cNvPr id="49" name="椭圆 48">
            <a:extLst>
              <a:ext uri="{FF2B5EF4-FFF2-40B4-BE49-F238E27FC236}">
                <a16:creationId xmlns:a16="http://schemas.microsoft.com/office/drawing/2014/main" id="{DBBB82EB-31F7-4AF3-927F-3C1945445988}"/>
              </a:ext>
            </a:extLst>
          </p:cNvPr>
          <p:cNvSpPr/>
          <p:nvPr/>
        </p:nvSpPr>
        <p:spPr>
          <a:xfrm>
            <a:off x="3026320" y="4073208"/>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a:extLst>
              <a:ext uri="{FF2B5EF4-FFF2-40B4-BE49-F238E27FC236}">
                <a16:creationId xmlns:a16="http://schemas.microsoft.com/office/drawing/2014/main" id="{AFFFC18A-11C0-4D5A-97FF-18AE3E72A2A1}"/>
              </a:ext>
            </a:extLst>
          </p:cNvPr>
          <p:cNvSpPr/>
          <p:nvPr/>
        </p:nvSpPr>
        <p:spPr>
          <a:xfrm>
            <a:off x="3026320" y="438015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a:extLst>
              <a:ext uri="{FF2B5EF4-FFF2-40B4-BE49-F238E27FC236}">
                <a16:creationId xmlns:a16="http://schemas.microsoft.com/office/drawing/2014/main" id="{047B7178-3AA4-4BA0-A9FA-A07BF0A88A7D}"/>
              </a:ext>
            </a:extLst>
          </p:cNvPr>
          <p:cNvSpPr/>
          <p:nvPr/>
        </p:nvSpPr>
        <p:spPr>
          <a:xfrm>
            <a:off x="3026320" y="4721126"/>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a:extLst>
              <a:ext uri="{FF2B5EF4-FFF2-40B4-BE49-F238E27FC236}">
                <a16:creationId xmlns:a16="http://schemas.microsoft.com/office/drawing/2014/main" id="{41A8AF1B-2704-498B-B6AE-11D7A08E4554}"/>
              </a:ext>
            </a:extLst>
          </p:cNvPr>
          <p:cNvSpPr/>
          <p:nvPr/>
        </p:nvSpPr>
        <p:spPr>
          <a:xfrm>
            <a:off x="3378342" y="4079329"/>
            <a:ext cx="223346" cy="2318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a:extLst>
              <a:ext uri="{FF2B5EF4-FFF2-40B4-BE49-F238E27FC236}">
                <a16:creationId xmlns:a16="http://schemas.microsoft.com/office/drawing/2014/main" id="{D904EF9C-B61E-4585-B9C4-A0AD608A5D65}"/>
              </a:ext>
            </a:extLst>
          </p:cNvPr>
          <p:cNvSpPr/>
          <p:nvPr/>
        </p:nvSpPr>
        <p:spPr>
          <a:xfrm>
            <a:off x="3378171" y="438015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椭圆 53">
            <a:extLst>
              <a:ext uri="{FF2B5EF4-FFF2-40B4-BE49-F238E27FC236}">
                <a16:creationId xmlns:a16="http://schemas.microsoft.com/office/drawing/2014/main" id="{053F089D-0D16-4243-9A22-E75C0403D09A}"/>
              </a:ext>
            </a:extLst>
          </p:cNvPr>
          <p:cNvSpPr/>
          <p:nvPr/>
        </p:nvSpPr>
        <p:spPr>
          <a:xfrm>
            <a:off x="3373992" y="473154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a:extLst>
              <a:ext uri="{FF2B5EF4-FFF2-40B4-BE49-F238E27FC236}">
                <a16:creationId xmlns:a16="http://schemas.microsoft.com/office/drawing/2014/main" id="{FA95C9B5-5580-4AE7-9768-F35EDEF7ACD0}"/>
              </a:ext>
            </a:extLst>
          </p:cNvPr>
          <p:cNvSpPr txBox="1"/>
          <p:nvPr/>
        </p:nvSpPr>
        <p:spPr>
          <a:xfrm>
            <a:off x="1039716" y="3396552"/>
            <a:ext cx="1073770" cy="523220"/>
          </a:xfrm>
          <a:prstGeom prst="rect">
            <a:avLst/>
          </a:prstGeom>
          <a:noFill/>
        </p:spPr>
        <p:txBody>
          <a:bodyPr wrap="square" rtlCol="0">
            <a:spAutoFit/>
          </a:bodyPr>
          <a:lstStyle/>
          <a:p>
            <a:pPr algn="l"/>
            <a:r>
              <a:rPr lang="en-US" altLang="zh-CN" sz="2800" dirty="0"/>
              <a:t>s</a:t>
            </a:r>
            <a:endParaRPr lang="zh-CN" altLang="en-US" sz="2800" dirty="0"/>
          </a:p>
        </p:txBody>
      </p:sp>
      <p:grpSp>
        <p:nvGrpSpPr>
          <p:cNvPr id="68" name="组合 67">
            <a:extLst>
              <a:ext uri="{FF2B5EF4-FFF2-40B4-BE49-F238E27FC236}">
                <a16:creationId xmlns:a16="http://schemas.microsoft.com/office/drawing/2014/main" id="{15DC8E68-9E42-421F-B5DF-A0C1C24AE8F8}"/>
              </a:ext>
            </a:extLst>
          </p:cNvPr>
          <p:cNvGrpSpPr/>
          <p:nvPr/>
        </p:nvGrpSpPr>
        <p:grpSpPr>
          <a:xfrm>
            <a:off x="4995754" y="3871858"/>
            <a:ext cx="785612" cy="1124586"/>
            <a:chOff x="5750618" y="3430366"/>
            <a:chExt cx="785612" cy="1124586"/>
          </a:xfrm>
        </p:grpSpPr>
        <p:pic>
          <p:nvPicPr>
            <p:cNvPr id="56" name="图片 55">
              <a:extLst>
                <a:ext uri="{FF2B5EF4-FFF2-40B4-BE49-F238E27FC236}">
                  <a16:creationId xmlns:a16="http://schemas.microsoft.com/office/drawing/2014/main" id="{5FDE054F-B30D-4A69-98F3-8D42A27DF8D4}"/>
                </a:ext>
              </a:extLst>
            </p:cNvPr>
            <p:cNvPicPr>
              <a:picLocks noChangeAspect="1"/>
            </p:cNvPicPr>
            <p:nvPr/>
          </p:nvPicPr>
          <p:blipFill rotWithShape="1">
            <a:blip r:embed="rId5"/>
            <a:srcRect l="30353" t="11776" r="30433" b="31878"/>
            <a:stretch/>
          </p:blipFill>
          <p:spPr>
            <a:xfrm>
              <a:off x="5750618" y="3430366"/>
              <a:ext cx="785612" cy="1124586"/>
            </a:xfrm>
            <a:prstGeom prst="rect">
              <a:avLst/>
            </a:prstGeom>
          </p:spPr>
        </p:pic>
        <p:sp>
          <p:nvSpPr>
            <p:cNvPr id="57" name="椭圆 56">
              <a:extLst>
                <a:ext uri="{FF2B5EF4-FFF2-40B4-BE49-F238E27FC236}">
                  <a16:creationId xmlns:a16="http://schemas.microsoft.com/office/drawing/2014/main" id="{A1BC729A-B517-4106-9B03-4ECC4FA81D0C}"/>
                </a:ext>
              </a:extLst>
            </p:cNvPr>
            <p:cNvSpPr/>
            <p:nvPr/>
          </p:nvSpPr>
          <p:spPr>
            <a:xfrm>
              <a:off x="5848825" y="3571254"/>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椭圆 57">
              <a:extLst>
                <a:ext uri="{FF2B5EF4-FFF2-40B4-BE49-F238E27FC236}">
                  <a16:creationId xmlns:a16="http://schemas.microsoft.com/office/drawing/2014/main" id="{081D6E2C-5BAD-4FF8-9AFD-04DDA08C3FFD}"/>
                </a:ext>
              </a:extLst>
            </p:cNvPr>
            <p:cNvSpPr/>
            <p:nvPr/>
          </p:nvSpPr>
          <p:spPr>
            <a:xfrm>
              <a:off x="5848825" y="387820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a:extLst>
                <a:ext uri="{FF2B5EF4-FFF2-40B4-BE49-F238E27FC236}">
                  <a16:creationId xmlns:a16="http://schemas.microsoft.com/office/drawing/2014/main" id="{6CA1F0E5-6C2F-4130-9D62-381EF4795C2A}"/>
                </a:ext>
              </a:extLst>
            </p:cNvPr>
            <p:cNvSpPr/>
            <p:nvPr/>
          </p:nvSpPr>
          <p:spPr>
            <a:xfrm>
              <a:off x="5848825" y="4219172"/>
              <a:ext cx="223346" cy="2318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a:extLst>
                <a:ext uri="{FF2B5EF4-FFF2-40B4-BE49-F238E27FC236}">
                  <a16:creationId xmlns:a16="http://schemas.microsoft.com/office/drawing/2014/main" id="{74E5EC67-395D-467E-9683-48B34B45080A}"/>
                </a:ext>
              </a:extLst>
            </p:cNvPr>
            <p:cNvSpPr/>
            <p:nvPr/>
          </p:nvSpPr>
          <p:spPr>
            <a:xfrm>
              <a:off x="6200847" y="3577375"/>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椭圆 60">
              <a:extLst>
                <a:ext uri="{FF2B5EF4-FFF2-40B4-BE49-F238E27FC236}">
                  <a16:creationId xmlns:a16="http://schemas.microsoft.com/office/drawing/2014/main" id="{C4ADEED9-8598-47FF-8F91-6FE737AC9A29}"/>
                </a:ext>
              </a:extLst>
            </p:cNvPr>
            <p:cNvSpPr/>
            <p:nvPr/>
          </p:nvSpPr>
          <p:spPr>
            <a:xfrm>
              <a:off x="6200676" y="3878200"/>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椭圆 61">
              <a:extLst>
                <a:ext uri="{FF2B5EF4-FFF2-40B4-BE49-F238E27FC236}">
                  <a16:creationId xmlns:a16="http://schemas.microsoft.com/office/drawing/2014/main" id="{8062A189-2713-447A-B5B6-1FCB6BF347EE}"/>
                </a:ext>
              </a:extLst>
            </p:cNvPr>
            <p:cNvSpPr/>
            <p:nvPr/>
          </p:nvSpPr>
          <p:spPr>
            <a:xfrm>
              <a:off x="6196497" y="4229586"/>
              <a:ext cx="223346" cy="23182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5" name="箭头: 左右 64">
            <a:extLst>
              <a:ext uri="{FF2B5EF4-FFF2-40B4-BE49-F238E27FC236}">
                <a16:creationId xmlns:a16="http://schemas.microsoft.com/office/drawing/2014/main" id="{B9306369-57B8-43F3-A200-B3252C365EBC}"/>
              </a:ext>
            </a:extLst>
          </p:cNvPr>
          <p:cNvSpPr/>
          <p:nvPr/>
        </p:nvSpPr>
        <p:spPr>
          <a:xfrm rot="18947406">
            <a:off x="1757650" y="3512507"/>
            <a:ext cx="1215209" cy="199748"/>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9" name="图片 68">
            <a:extLst>
              <a:ext uri="{FF2B5EF4-FFF2-40B4-BE49-F238E27FC236}">
                <a16:creationId xmlns:a16="http://schemas.microsoft.com/office/drawing/2014/main" id="{7A54F653-A341-4A2A-B568-70AD44E9C53E}"/>
              </a:ext>
            </a:extLst>
          </p:cNvPr>
          <p:cNvPicPr>
            <a:picLocks noChangeAspect="1"/>
          </p:cNvPicPr>
          <p:nvPr/>
        </p:nvPicPr>
        <p:blipFill>
          <a:blip r:embed="rId6"/>
          <a:stretch>
            <a:fillRect/>
          </a:stretch>
        </p:blipFill>
        <p:spPr>
          <a:xfrm>
            <a:off x="5877749" y="2147298"/>
            <a:ext cx="2962688" cy="1857634"/>
          </a:xfrm>
          <a:prstGeom prst="rect">
            <a:avLst/>
          </a:prstGeom>
        </p:spPr>
      </p:pic>
      <p:pic>
        <p:nvPicPr>
          <p:cNvPr id="70" name="图片 69">
            <a:extLst>
              <a:ext uri="{FF2B5EF4-FFF2-40B4-BE49-F238E27FC236}">
                <a16:creationId xmlns:a16="http://schemas.microsoft.com/office/drawing/2014/main" id="{88C63339-6C04-4AF5-BF5E-F5F079CED5BC}"/>
              </a:ext>
            </a:extLst>
          </p:cNvPr>
          <p:cNvPicPr>
            <a:picLocks noChangeAspect="1"/>
          </p:cNvPicPr>
          <p:nvPr/>
        </p:nvPicPr>
        <p:blipFill>
          <a:blip r:embed="rId7"/>
          <a:stretch>
            <a:fillRect/>
          </a:stretch>
        </p:blipFill>
        <p:spPr>
          <a:xfrm>
            <a:off x="5943313" y="4485309"/>
            <a:ext cx="3200687" cy="1503156"/>
          </a:xfrm>
          <a:prstGeom prst="rect">
            <a:avLst/>
          </a:prstGeom>
        </p:spPr>
      </p:pic>
      <p:sp>
        <p:nvSpPr>
          <p:cNvPr id="71" name="箭头: 下 70">
            <a:extLst>
              <a:ext uri="{FF2B5EF4-FFF2-40B4-BE49-F238E27FC236}">
                <a16:creationId xmlns:a16="http://schemas.microsoft.com/office/drawing/2014/main" id="{E5CABAF7-08D7-4DEE-A2A6-3CF2ECEB360A}"/>
              </a:ext>
            </a:extLst>
          </p:cNvPr>
          <p:cNvSpPr/>
          <p:nvPr/>
        </p:nvSpPr>
        <p:spPr>
          <a:xfrm>
            <a:off x="7409403" y="4016562"/>
            <a:ext cx="292163" cy="537024"/>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文本框 71">
            <a:extLst>
              <a:ext uri="{FF2B5EF4-FFF2-40B4-BE49-F238E27FC236}">
                <a16:creationId xmlns:a16="http://schemas.microsoft.com/office/drawing/2014/main" id="{B8BCA176-5442-499E-B76A-2DA9D5B4D1D4}"/>
              </a:ext>
            </a:extLst>
          </p:cNvPr>
          <p:cNvSpPr txBox="1"/>
          <p:nvPr/>
        </p:nvSpPr>
        <p:spPr>
          <a:xfrm>
            <a:off x="5199811" y="3348872"/>
            <a:ext cx="1073770" cy="523220"/>
          </a:xfrm>
          <a:prstGeom prst="rect">
            <a:avLst/>
          </a:prstGeom>
          <a:noFill/>
        </p:spPr>
        <p:txBody>
          <a:bodyPr wrap="square" rtlCol="0">
            <a:spAutoFit/>
          </a:bodyPr>
          <a:lstStyle/>
          <a:p>
            <a:pPr algn="l"/>
            <a:r>
              <a:rPr lang="en-US" altLang="zh-CN" sz="2800" dirty="0"/>
              <a:t>s’</a:t>
            </a:r>
            <a:endParaRPr lang="zh-CN" altLang="en-US" sz="2800" dirty="0"/>
          </a:p>
        </p:txBody>
      </p:sp>
      <p:sp>
        <p:nvSpPr>
          <p:cNvPr id="73" name="文本框 72">
            <a:extLst>
              <a:ext uri="{FF2B5EF4-FFF2-40B4-BE49-F238E27FC236}">
                <a16:creationId xmlns:a16="http://schemas.microsoft.com/office/drawing/2014/main" id="{72DBD43F-36BC-45BE-9EBB-5D0726F8A9A1}"/>
              </a:ext>
            </a:extLst>
          </p:cNvPr>
          <p:cNvSpPr txBox="1"/>
          <p:nvPr/>
        </p:nvSpPr>
        <p:spPr>
          <a:xfrm>
            <a:off x="2182746" y="3943784"/>
            <a:ext cx="1073770" cy="523220"/>
          </a:xfrm>
          <a:prstGeom prst="rect">
            <a:avLst/>
          </a:prstGeom>
          <a:noFill/>
        </p:spPr>
        <p:txBody>
          <a:bodyPr wrap="square" rtlCol="0">
            <a:spAutoFit/>
          </a:bodyPr>
          <a:lstStyle/>
          <a:p>
            <a:pPr algn="l"/>
            <a:r>
              <a:rPr lang="en-US" altLang="zh-CN" sz="2800" dirty="0"/>
              <a:t>r</a:t>
            </a:r>
            <a:endParaRPr lang="zh-CN" altLang="en-US" sz="2800" dirty="0"/>
          </a:p>
        </p:txBody>
      </p:sp>
      <p:sp>
        <p:nvSpPr>
          <p:cNvPr id="74" name="箭头: 左右 73">
            <a:extLst>
              <a:ext uri="{FF2B5EF4-FFF2-40B4-BE49-F238E27FC236}">
                <a16:creationId xmlns:a16="http://schemas.microsoft.com/office/drawing/2014/main" id="{64EBEB1A-52EC-480B-B8C6-30A4187B28C3}"/>
              </a:ext>
            </a:extLst>
          </p:cNvPr>
          <p:cNvSpPr/>
          <p:nvPr/>
        </p:nvSpPr>
        <p:spPr>
          <a:xfrm>
            <a:off x="1884140" y="4400869"/>
            <a:ext cx="882203" cy="199748"/>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文本框 75">
            <a:extLst>
              <a:ext uri="{FF2B5EF4-FFF2-40B4-BE49-F238E27FC236}">
                <a16:creationId xmlns:a16="http://schemas.microsoft.com/office/drawing/2014/main" id="{4049A4C0-0B8E-4D94-85DD-708E20DB5CF2}"/>
              </a:ext>
            </a:extLst>
          </p:cNvPr>
          <p:cNvSpPr txBox="1"/>
          <p:nvPr/>
        </p:nvSpPr>
        <p:spPr>
          <a:xfrm>
            <a:off x="2429919" y="3345914"/>
            <a:ext cx="1073770" cy="523220"/>
          </a:xfrm>
          <a:prstGeom prst="rect">
            <a:avLst/>
          </a:prstGeom>
          <a:noFill/>
        </p:spPr>
        <p:txBody>
          <a:bodyPr wrap="square" rtlCol="0">
            <a:spAutoFit/>
          </a:bodyPr>
          <a:lstStyle/>
          <a:p>
            <a:pPr algn="l"/>
            <a:r>
              <a:rPr lang="en-US" altLang="zh-CN" sz="2800" dirty="0"/>
              <a:t>r</a:t>
            </a:r>
            <a:endParaRPr lang="zh-CN" altLang="en-US" sz="2800" dirty="0"/>
          </a:p>
        </p:txBody>
      </p:sp>
      <p:sp>
        <p:nvSpPr>
          <p:cNvPr id="77" name="文本框 76">
            <a:extLst>
              <a:ext uri="{FF2B5EF4-FFF2-40B4-BE49-F238E27FC236}">
                <a16:creationId xmlns:a16="http://schemas.microsoft.com/office/drawing/2014/main" id="{F5EA084D-DE7C-4715-B9D4-7C90744AEE1C}"/>
              </a:ext>
            </a:extLst>
          </p:cNvPr>
          <p:cNvSpPr txBox="1"/>
          <p:nvPr/>
        </p:nvSpPr>
        <p:spPr>
          <a:xfrm>
            <a:off x="2161252" y="4428850"/>
            <a:ext cx="1073770" cy="523220"/>
          </a:xfrm>
          <a:prstGeom prst="rect">
            <a:avLst/>
          </a:prstGeom>
          <a:noFill/>
        </p:spPr>
        <p:txBody>
          <a:bodyPr wrap="square" rtlCol="0">
            <a:spAutoFit/>
          </a:bodyPr>
          <a:lstStyle/>
          <a:p>
            <a:pPr algn="l"/>
            <a:r>
              <a:rPr lang="en-US" altLang="zh-CN" sz="2800" dirty="0"/>
              <a:t>a</a:t>
            </a:r>
            <a:endParaRPr lang="zh-CN" altLang="en-US" sz="2800" dirty="0"/>
          </a:p>
        </p:txBody>
      </p:sp>
      <p:sp>
        <p:nvSpPr>
          <p:cNvPr id="78" name="文本框 77">
            <a:extLst>
              <a:ext uri="{FF2B5EF4-FFF2-40B4-BE49-F238E27FC236}">
                <a16:creationId xmlns:a16="http://schemas.microsoft.com/office/drawing/2014/main" id="{33839768-ADF9-4FC8-8622-5AD26A4CBC5B}"/>
              </a:ext>
            </a:extLst>
          </p:cNvPr>
          <p:cNvSpPr txBox="1"/>
          <p:nvPr/>
        </p:nvSpPr>
        <p:spPr>
          <a:xfrm>
            <a:off x="2040100" y="3072503"/>
            <a:ext cx="1073770" cy="523220"/>
          </a:xfrm>
          <a:prstGeom prst="rect">
            <a:avLst/>
          </a:prstGeom>
          <a:noFill/>
        </p:spPr>
        <p:txBody>
          <a:bodyPr wrap="square" rtlCol="0">
            <a:spAutoFit/>
          </a:bodyPr>
          <a:lstStyle/>
          <a:p>
            <a:pPr algn="l"/>
            <a:r>
              <a:rPr lang="en-US" altLang="zh-CN" sz="2800" dirty="0"/>
              <a:t>a</a:t>
            </a:r>
            <a:endParaRPr lang="zh-CN" altLang="en-US" sz="2800" dirty="0"/>
          </a:p>
        </p:txBody>
      </p:sp>
      <p:sp>
        <p:nvSpPr>
          <p:cNvPr id="55" name="箭头: 左右 54">
            <a:extLst>
              <a:ext uri="{FF2B5EF4-FFF2-40B4-BE49-F238E27FC236}">
                <a16:creationId xmlns:a16="http://schemas.microsoft.com/office/drawing/2014/main" id="{C09800CC-CE97-44B8-A5D2-B23D46C832CF}"/>
              </a:ext>
            </a:extLst>
          </p:cNvPr>
          <p:cNvSpPr/>
          <p:nvPr/>
        </p:nvSpPr>
        <p:spPr>
          <a:xfrm rot="3116120">
            <a:off x="1701897" y="5436038"/>
            <a:ext cx="1306848" cy="199748"/>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文本框 62">
            <a:extLst>
              <a:ext uri="{FF2B5EF4-FFF2-40B4-BE49-F238E27FC236}">
                <a16:creationId xmlns:a16="http://schemas.microsoft.com/office/drawing/2014/main" id="{9936D911-D992-4227-B7A8-036C006A1020}"/>
              </a:ext>
            </a:extLst>
          </p:cNvPr>
          <p:cNvSpPr txBox="1"/>
          <p:nvPr/>
        </p:nvSpPr>
        <p:spPr>
          <a:xfrm>
            <a:off x="2967966" y="5703122"/>
            <a:ext cx="1073770" cy="523220"/>
          </a:xfrm>
          <a:prstGeom prst="rect">
            <a:avLst/>
          </a:prstGeom>
          <a:noFill/>
        </p:spPr>
        <p:txBody>
          <a:bodyPr wrap="square" rtlCol="0">
            <a:spAutoFit/>
          </a:bodyPr>
          <a:lstStyle/>
          <a:p>
            <a:pPr algn="l"/>
            <a:r>
              <a:rPr lang="en-US" altLang="zh-CN" sz="2800" dirty="0"/>
              <a:t>…</a:t>
            </a:r>
            <a:r>
              <a:rPr lang="zh-CN" altLang="en-US" sz="2800" dirty="0"/>
              <a:t> </a:t>
            </a:r>
            <a:r>
              <a:rPr lang="en-US" altLang="zh-CN" sz="2800" dirty="0"/>
              <a:t>…</a:t>
            </a:r>
            <a:endParaRPr lang="zh-CN" altLang="en-US" sz="2800" dirty="0"/>
          </a:p>
        </p:txBody>
      </p:sp>
      <p:sp>
        <p:nvSpPr>
          <p:cNvPr id="3" name="箭头: 右 2">
            <a:extLst>
              <a:ext uri="{FF2B5EF4-FFF2-40B4-BE49-F238E27FC236}">
                <a16:creationId xmlns:a16="http://schemas.microsoft.com/office/drawing/2014/main" id="{FA1776F4-A1D2-403D-B2B6-8B7F4C9DFB73}"/>
              </a:ext>
            </a:extLst>
          </p:cNvPr>
          <p:cNvSpPr/>
          <p:nvPr/>
        </p:nvSpPr>
        <p:spPr>
          <a:xfrm>
            <a:off x="4097493" y="4418495"/>
            <a:ext cx="668215" cy="22651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4756650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rtlCol="0" anchor="ctr"/>
      <a:lstStyle>
        <a:defPPr algn="ctr">
          <a:defRPr sz="135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19289</TotalTime>
  <Words>1804</Words>
  <Application>Microsoft Office PowerPoint</Application>
  <PresentationFormat>全屏显示(4:3)</PresentationFormat>
  <Paragraphs>299</Paragraphs>
  <Slides>31</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-apple-system</vt:lpstr>
      <vt:lpstr>LinBiolinumTB</vt:lpstr>
      <vt:lpstr>TimesLTStd-Roman-Identity-H</vt:lpstr>
      <vt:lpstr>黑体</vt:lpstr>
      <vt:lpstr>雅黑</vt:lpstr>
      <vt:lpstr>Arial</vt:lpstr>
      <vt:lpstr>Calibri</vt:lpstr>
      <vt:lpstr>Calibri Light</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cp:lastModifiedBy>王 之畅</cp:lastModifiedBy>
  <cp:revision>1352</cp:revision>
  <dcterms:created xsi:type="dcterms:W3CDTF">2013-10-25T14:41:09Z</dcterms:created>
  <dcterms:modified xsi:type="dcterms:W3CDTF">2020-11-27T03:31:47Z</dcterms:modified>
</cp:coreProperties>
</file>